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9" r:id="rId4"/>
    <p:sldId id="339" r:id="rId5"/>
    <p:sldId id="377" r:id="rId6"/>
    <p:sldId id="385" r:id="rId7"/>
    <p:sldId id="379" r:id="rId8"/>
    <p:sldId id="262" r:id="rId9"/>
    <p:sldId id="393" r:id="rId10"/>
    <p:sldId id="381" r:id="rId11"/>
    <p:sldId id="383" r:id="rId12"/>
    <p:sldId id="390" r:id="rId13"/>
    <p:sldId id="391" r:id="rId14"/>
    <p:sldId id="307" r:id="rId15"/>
    <p:sldId id="340" r:id="rId16"/>
    <p:sldId id="314" r:id="rId17"/>
    <p:sldId id="333" r:id="rId18"/>
    <p:sldId id="386" r:id="rId19"/>
    <p:sldId id="388" r:id="rId20"/>
    <p:sldId id="362" r:id="rId21"/>
    <p:sldId id="387" r:id="rId22"/>
    <p:sldId id="389" r:id="rId23"/>
    <p:sldId id="287" r:id="rId24"/>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0000"/>
    <a:srgbClr val="CC0099"/>
    <a:srgbClr val="99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789" autoAdjust="0"/>
    <p:restoredTop sz="94660" autoAdjust="0"/>
  </p:normalViewPr>
  <p:slideViewPr>
    <p:cSldViewPr>
      <p:cViewPr varScale="1">
        <p:scale>
          <a:sx n="80" d="100"/>
          <a:sy n="80" d="100"/>
        </p:scale>
        <p:origin x="1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1239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1239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239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5FE8E39-5FDE-4236-A287-E8C0D4F60AFA}" type="slidenum">
              <a:rPr lang="en-US" altLang="zh-CN"/>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A346072-65AC-40F6-A1ED-89985492341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0D511EBD-4C47-4BB7-A9B3-E114DFE7B3F0}" type="slidenum">
              <a:rPr lang="en-US" altLang="zh-CN" smtClean="0"/>
              <a:pPr/>
              <a:t>1</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C71C540B-B471-4266-9F42-A21076484BF4}" type="slidenum">
              <a:rPr lang="en-US" altLang="zh-CN" smtClean="0"/>
              <a:pPr/>
              <a:t>23</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B2FD2868-5DCC-45BE-97E5-74BFE36F1D1C}" type="slidenum">
              <a:rPr lang="en-US" altLang="zh-CN" smtClean="0"/>
              <a:pPr/>
              <a:t>2</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9A2F87EF-DC34-44BD-9AFC-9E8E77238952}" type="slidenum">
              <a:rPr lang="en-US" altLang="zh-CN" smtClean="0"/>
              <a:pPr/>
              <a:t>3</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CDBEBFC1-38C7-43B3-B17C-2F3BCEE42F3C}" type="slidenum">
              <a:rPr lang="en-US" altLang="zh-CN" smtClean="0"/>
              <a:pPr/>
              <a:t>8</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C91F65A2-512C-4C85-9B2D-42C75C636A69}" type="slidenum">
              <a:rPr lang="en-US" altLang="zh-CN" smtClean="0">
                <a:ea typeface="宋体" charset="-122"/>
              </a:rPr>
              <a:pPr/>
              <a:t>9</a:t>
            </a:fld>
            <a:endParaRPr lang="en-US" altLang="zh-CN">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365874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C91F65A2-512C-4C85-9B2D-42C75C636A69}" type="slidenum">
              <a:rPr lang="en-US" altLang="zh-CN" smtClean="0">
                <a:ea typeface="宋体" charset="-122"/>
              </a:rPr>
              <a:pPr/>
              <a:t>10</a:t>
            </a:fld>
            <a:endParaRPr lang="en-US" altLang="zh-CN">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C91F65A2-512C-4C85-9B2D-42C75C636A69}" type="slidenum">
              <a:rPr lang="en-US" altLang="zh-CN" smtClean="0">
                <a:ea typeface="宋体" charset="-122"/>
              </a:rPr>
              <a:pPr/>
              <a:t>11</a:t>
            </a:fld>
            <a:endParaRPr lang="en-US" altLang="zh-CN">
              <a:ea typeface="宋体" charset="-122"/>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zh-CN" altLang="zh-CN">
              <a:ea typeface="宋体" charset="-122"/>
            </a:endParaRPr>
          </a:p>
        </p:txBody>
      </p:sp>
    </p:spTree>
    <p:extLst>
      <p:ext uri="{BB962C8B-B14F-4D97-AF65-F5344CB8AC3E}">
        <p14:creationId xmlns:p14="http://schemas.microsoft.com/office/powerpoint/2010/main" val="197066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F2C6BCAB-6958-4821-93A2-C504E5C08B04}" type="slidenum">
              <a:rPr lang="en-US" altLang="zh-CN" smtClean="0"/>
              <a:pPr/>
              <a:t>14</a:t>
            </a:fld>
            <a:endParaRPr lang="en-US" altLang="zh-CN"/>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3FE4EAD3-31FA-4563-8558-D5AB5BF12399}" type="slidenum">
              <a:rPr lang="en-US" altLang="zh-CN" smtClean="0"/>
              <a:pPr/>
              <a:t>16</a:t>
            </a:fld>
            <a:endParaRPr lang="en-US" altLang="zh-CN"/>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2AF4FC-220A-4554-9C87-01285D850529}" type="slidenum">
              <a:rPr lang="en-US" altLang="zh-CN"/>
              <a:pPr>
                <a:defRPr/>
              </a:pPr>
              <a:t>‹#›</a:t>
            </a:fld>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0EE64FC-C52C-4056-BEC4-6D661D86E72D}" type="slidenum">
              <a:rPr lang="en-US" altLang="zh-CN"/>
              <a:pPr>
                <a:defRPr/>
              </a:pPr>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762000"/>
            <a:ext cx="1943100" cy="5105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762000"/>
            <a:ext cx="5676900" cy="5105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E1BE988-0BE9-4F6B-9CD7-7667DD6C1F52}" type="slidenum">
              <a:rPr lang="en-US" altLang="zh-CN"/>
              <a:pPr>
                <a:defRPr/>
              </a:pPr>
              <a:t>‹#›</a:t>
            </a:fld>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762000"/>
            <a:ext cx="7772400" cy="1143000"/>
          </a:xfrm>
        </p:spPr>
        <p:txBody>
          <a:bodyPr/>
          <a:lstStyle/>
          <a:p>
            <a:r>
              <a:rPr lang="zh-CN" altLang="en-US"/>
              <a:t>单击此处编辑母版标题样式</a:t>
            </a:r>
          </a:p>
        </p:txBody>
      </p:sp>
      <p:sp>
        <p:nvSpPr>
          <p:cNvPr id="3" name="表格占位符 2"/>
          <p:cNvSpPr>
            <a:spLocks noGrp="1"/>
          </p:cNvSpPr>
          <p:nvPr>
            <p:ph type="tbl" idx="1"/>
          </p:nvPr>
        </p:nvSpPr>
        <p:spPr>
          <a:xfrm>
            <a:off x="685800" y="1981200"/>
            <a:ext cx="7772400" cy="38862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0E01222-4E04-47B5-A97A-1D61363A41C5}" type="slidenum">
              <a:rPr lang="en-US" altLang="zh-CN"/>
              <a:pPr>
                <a:defRPr/>
              </a:pPr>
              <a:t>‹#›</a:t>
            </a:fld>
            <a:endParaRPr lang="en-US" altLang="zh-CN"/>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B928433-6783-4F3F-8DC0-1F858574F025}" type="slidenum">
              <a:rPr lang="en-US" altLang="zh-CN"/>
              <a:pPr>
                <a:defRPr/>
              </a:pPr>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0140930-DDDF-405C-875A-A5172D365DF0}" type="slidenum">
              <a:rPr lang="en-US" altLang="zh-CN"/>
              <a:pPr>
                <a:defRPr/>
              </a:pPr>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524064A-B206-494D-8E91-48C6D1AA1842}" type="slidenum">
              <a:rPr lang="en-US" altLang="zh-CN"/>
              <a:pPr>
                <a:defRPr/>
              </a:pPr>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A7E6730-F086-4073-B11A-F144E9DA3ECB}" type="slidenum">
              <a:rPr lang="en-US" altLang="zh-CN"/>
              <a:pPr>
                <a:defRPr/>
              </a:pPr>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B09086A-6A9D-4DE2-9FAC-A5F5A30B0A63}" type="slidenum">
              <a:rPr lang="en-US" altLang="zh-CN"/>
              <a:pPr>
                <a:defRPr/>
              </a:pPr>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66DC6A9-A417-4BC2-916C-B56E9D4404EE}" type="slidenum">
              <a:rPr lang="en-US" altLang="zh-CN"/>
              <a:pPr>
                <a:defRPr/>
              </a:pPr>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243C461-A55A-4CD4-9CED-A25AC6B9F48C}" type="slidenum">
              <a:rPr lang="en-US" altLang="zh-CN"/>
              <a:pPr>
                <a:defRPr/>
              </a:pPr>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68E6C0B-1558-4FA3-B70F-92E8731C1462}" type="slidenum">
              <a:rPr lang="en-US" altLang="zh-CN"/>
              <a:pPr>
                <a:defRPr/>
              </a:pPr>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pic>
        <p:nvPicPr>
          <p:cNvPr id="1026" name="Picture 11" descr="商学院2"/>
          <p:cNvPicPr>
            <a:picLocks noChangeAspect="1" noChangeArrowheads="1"/>
          </p:cNvPicPr>
          <p:nvPr userDrawn="1"/>
        </p:nvPicPr>
        <p:blipFill>
          <a:blip r:embed="rId14" cstate="print"/>
          <a:srcRect t="30066" r="4668" b="28738"/>
          <a:stretch>
            <a:fillRect/>
          </a:stretch>
        </p:blipFill>
        <p:spPr bwMode="auto">
          <a:xfrm>
            <a:off x="0" y="4495800"/>
            <a:ext cx="9144000" cy="23622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762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Rectangle 3"/>
          <p:cNvSpPr>
            <a:spLocks noGrp="1" noChangeArrowheads="1"/>
          </p:cNvSpPr>
          <p:nvPr>
            <p:ph type="body" idx="1"/>
          </p:nvPr>
        </p:nvSpPr>
        <p:spPr bwMode="auto">
          <a:xfrm>
            <a:off x="685800" y="1981200"/>
            <a:ext cx="7772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b="1"/>
            </a:lvl1pPr>
          </a:lstStyle>
          <a:p>
            <a:pPr>
              <a:defRPr/>
            </a:pPr>
            <a:fld id="{19A3E180-F562-4301-889F-9D326D801372}" type="slidenum">
              <a:rPr lang="en-US" altLang="zh-CN"/>
              <a:pPr>
                <a:defRPr/>
              </a:pPr>
              <a:t>‹#›</a:t>
            </a:fld>
            <a:endParaRPr lang="en-US" altLang="zh-CN"/>
          </a:p>
        </p:txBody>
      </p:sp>
      <p:pic>
        <p:nvPicPr>
          <p:cNvPr id="1032" name="Picture 16" descr="南开大学3"/>
          <p:cNvPicPr>
            <a:picLocks noChangeAspect="1" noChangeArrowheads="1"/>
          </p:cNvPicPr>
          <p:nvPr userDrawn="1"/>
        </p:nvPicPr>
        <p:blipFill>
          <a:blip r:embed="rId15" cstate="print"/>
          <a:srcRect l="1158" b="9262"/>
          <a:stretch>
            <a:fillRect/>
          </a:stretch>
        </p:blipFill>
        <p:spPr bwMode="auto">
          <a:xfrm>
            <a:off x="4267200" y="0"/>
            <a:ext cx="48768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Times New Roman" pitchFamily="18" charset="0"/>
          <a:ea typeface="黑体" pitchFamily="2" charset="-122"/>
        </a:defRPr>
      </a:lvl2pPr>
      <a:lvl3pPr algn="ctr" rtl="0" eaLnBrk="0" fontAlgn="base" hangingPunct="0">
        <a:spcBef>
          <a:spcPct val="0"/>
        </a:spcBef>
        <a:spcAft>
          <a:spcPct val="0"/>
        </a:spcAft>
        <a:defRPr kumimoji="1" sz="4400" b="1">
          <a:solidFill>
            <a:schemeClr val="tx2"/>
          </a:solidFill>
          <a:latin typeface="Times New Roman" pitchFamily="18" charset="0"/>
          <a:ea typeface="黑体" pitchFamily="2" charset="-122"/>
        </a:defRPr>
      </a:lvl3pPr>
      <a:lvl4pPr algn="ctr" rtl="0" eaLnBrk="0" fontAlgn="base" hangingPunct="0">
        <a:spcBef>
          <a:spcPct val="0"/>
        </a:spcBef>
        <a:spcAft>
          <a:spcPct val="0"/>
        </a:spcAft>
        <a:defRPr kumimoji="1" sz="4400" b="1">
          <a:solidFill>
            <a:schemeClr val="tx2"/>
          </a:solidFill>
          <a:latin typeface="Times New Roman" pitchFamily="18" charset="0"/>
          <a:ea typeface="黑体" pitchFamily="2" charset="-122"/>
        </a:defRPr>
      </a:lvl4pPr>
      <a:lvl5pPr algn="ctr" rtl="0" eaLnBrk="0" fontAlgn="base" hangingPunct="0">
        <a:spcBef>
          <a:spcPct val="0"/>
        </a:spcBef>
        <a:spcAft>
          <a:spcPct val="0"/>
        </a:spcAft>
        <a:defRPr kumimoji="1" sz="4400" b="1">
          <a:solidFill>
            <a:schemeClr val="tx2"/>
          </a:solidFill>
          <a:latin typeface="Times New Roman" pitchFamily="18" charset="0"/>
          <a:ea typeface="黑体" pitchFamily="2" charset="-122"/>
        </a:defRPr>
      </a:lvl5pPr>
      <a:lvl6pPr marL="457200" algn="ctr" rtl="0" fontAlgn="base">
        <a:spcBef>
          <a:spcPct val="0"/>
        </a:spcBef>
        <a:spcAft>
          <a:spcPct val="0"/>
        </a:spcAft>
        <a:defRPr kumimoji="1" sz="4400" b="1">
          <a:solidFill>
            <a:schemeClr val="tx2"/>
          </a:solidFill>
          <a:latin typeface="Times New Roman" pitchFamily="18" charset="0"/>
          <a:ea typeface="黑体" pitchFamily="2" charset="-122"/>
        </a:defRPr>
      </a:lvl6pPr>
      <a:lvl7pPr marL="914400" algn="ctr" rtl="0" fontAlgn="base">
        <a:spcBef>
          <a:spcPct val="0"/>
        </a:spcBef>
        <a:spcAft>
          <a:spcPct val="0"/>
        </a:spcAft>
        <a:defRPr kumimoji="1" sz="4400" b="1">
          <a:solidFill>
            <a:schemeClr val="tx2"/>
          </a:solidFill>
          <a:latin typeface="Times New Roman" pitchFamily="18" charset="0"/>
          <a:ea typeface="黑体" pitchFamily="2" charset="-122"/>
        </a:defRPr>
      </a:lvl7pPr>
      <a:lvl8pPr marL="1371600" algn="ctr" rtl="0" fontAlgn="base">
        <a:spcBef>
          <a:spcPct val="0"/>
        </a:spcBef>
        <a:spcAft>
          <a:spcPct val="0"/>
        </a:spcAft>
        <a:defRPr kumimoji="1" sz="4400" b="1">
          <a:solidFill>
            <a:schemeClr val="tx2"/>
          </a:solidFill>
          <a:latin typeface="Times New Roman" pitchFamily="18" charset="0"/>
          <a:ea typeface="黑体" pitchFamily="2" charset="-122"/>
        </a:defRPr>
      </a:lvl8pPr>
      <a:lvl9pPr marL="1828800" algn="ctr" rtl="0" fontAlgn="base">
        <a:spcBef>
          <a:spcPct val="0"/>
        </a:spcBef>
        <a:spcAft>
          <a:spcPct val="0"/>
        </a:spcAft>
        <a:defRPr kumimoji="1" sz="4400" b="1">
          <a:solidFill>
            <a:schemeClr val="tx2"/>
          </a:solidFill>
          <a:latin typeface="Times New Roman" pitchFamily="18" charset="0"/>
          <a:ea typeface="黑体" pitchFamily="2" charset="-122"/>
        </a:defRPr>
      </a:lvl9pPr>
    </p:titleStyle>
    <p:bodyStyle>
      <a:lvl1pPr marL="342900" indent="-342900" algn="l" rtl="0" eaLnBrk="0" fontAlgn="base" hangingPunct="0">
        <a:lnSpc>
          <a:spcPct val="90000"/>
        </a:lnSpc>
        <a:spcBef>
          <a:spcPct val="20000"/>
        </a:spcBef>
        <a:spcAft>
          <a:spcPct val="0"/>
        </a:spcAft>
        <a:buChar char="•"/>
        <a:defRPr kumimoji="1" sz="2800" b="1">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lnSpc>
          <a:spcPct val="90000"/>
        </a:lnSpc>
        <a:spcBef>
          <a:spcPct val="20000"/>
        </a:spcBef>
        <a:spcAft>
          <a:spcPct val="0"/>
        </a:spcAft>
        <a:buChar char="•"/>
        <a:defRPr kumimoji="1" sz="2000" b="1">
          <a:solidFill>
            <a:schemeClr val="tx1"/>
          </a:solidFill>
          <a:latin typeface="+mn-lt"/>
          <a:ea typeface="+mn-ea"/>
        </a:defRPr>
      </a:lvl3pPr>
      <a:lvl4pPr marL="1600200" indent="-228600" algn="l" rtl="0" eaLnBrk="0" fontAlgn="base" hangingPunct="0">
        <a:lnSpc>
          <a:spcPct val="90000"/>
        </a:lnSpc>
        <a:spcBef>
          <a:spcPct val="20000"/>
        </a:spcBef>
        <a:spcAft>
          <a:spcPct val="0"/>
        </a:spcAft>
        <a:buChar char="–"/>
        <a:defRPr kumimoji="1" b="1">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kumimoji="1" b="1">
          <a:solidFill>
            <a:schemeClr val="tx1"/>
          </a:solidFill>
          <a:latin typeface="+mn-lt"/>
          <a:ea typeface="+mn-ea"/>
        </a:defRPr>
      </a:lvl5pPr>
      <a:lvl6pPr marL="2514600" indent="-228600" algn="l" rtl="0" fontAlgn="base">
        <a:lnSpc>
          <a:spcPct val="90000"/>
        </a:lnSpc>
        <a:spcBef>
          <a:spcPct val="20000"/>
        </a:spcBef>
        <a:spcAft>
          <a:spcPct val="0"/>
        </a:spcAft>
        <a:buChar char="»"/>
        <a:defRPr kumimoji="1" b="1">
          <a:solidFill>
            <a:schemeClr val="tx1"/>
          </a:solidFill>
          <a:latin typeface="+mn-lt"/>
          <a:ea typeface="+mn-ea"/>
        </a:defRPr>
      </a:lvl6pPr>
      <a:lvl7pPr marL="2971800" indent="-228600" algn="l" rtl="0" fontAlgn="base">
        <a:lnSpc>
          <a:spcPct val="90000"/>
        </a:lnSpc>
        <a:spcBef>
          <a:spcPct val="20000"/>
        </a:spcBef>
        <a:spcAft>
          <a:spcPct val="0"/>
        </a:spcAft>
        <a:buChar char="»"/>
        <a:defRPr kumimoji="1" b="1">
          <a:solidFill>
            <a:schemeClr val="tx1"/>
          </a:solidFill>
          <a:latin typeface="+mn-lt"/>
          <a:ea typeface="+mn-ea"/>
        </a:defRPr>
      </a:lvl7pPr>
      <a:lvl8pPr marL="3429000" indent="-228600" algn="l" rtl="0" fontAlgn="base">
        <a:lnSpc>
          <a:spcPct val="90000"/>
        </a:lnSpc>
        <a:spcBef>
          <a:spcPct val="20000"/>
        </a:spcBef>
        <a:spcAft>
          <a:spcPct val="0"/>
        </a:spcAft>
        <a:buChar char="»"/>
        <a:defRPr kumimoji="1" b="1">
          <a:solidFill>
            <a:schemeClr val="tx1"/>
          </a:solidFill>
          <a:latin typeface="+mn-lt"/>
          <a:ea typeface="+mn-ea"/>
        </a:defRPr>
      </a:lvl8pPr>
      <a:lvl9pPr marL="3886200" indent="-228600" algn="l" rtl="0" fontAlgn="base">
        <a:lnSpc>
          <a:spcPct val="90000"/>
        </a:lnSpc>
        <a:spcBef>
          <a:spcPct val="20000"/>
        </a:spcBef>
        <a:spcAft>
          <a:spcPct val="0"/>
        </a:spcAft>
        <a:buChar char="»"/>
        <a:defRPr kumimoji="1"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灯片编号占位符 5"/>
          <p:cNvSpPr>
            <a:spLocks noGrp="1"/>
          </p:cNvSpPr>
          <p:nvPr>
            <p:ph type="sldNum" sz="quarter" idx="12"/>
          </p:nvPr>
        </p:nvSpPr>
        <p:spPr>
          <a:noFill/>
          <a:ln>
            <a:miter lim="800000"/>
            <a:headEnd/>
            <a:tailEnd/>
          </a:ln>
        </p:spPr>
        <p:txBody>
          <a:bodyPr/>
          <a:lstStyle/>
          <a:p>
            <a:fld id="{AF918222-0338-4770-853A-316FDBC0DBAA}" type="slidenum">
              <a:rPr lang="en-US" altLang="zh-CN" smtClean="0"/>
              <a:pPr/>
              <a:t>1</a:t>
            </a:fld>
            <a:endParaRPr lang="en-US" altLang="zh-CN"/>
          </a:p>
        </p:txBody>
      </p:sp>
      <p:sp>
        <p:nvSpPr>
          <p:cNvPr id="2051" name="Rectangle 2"/>
          <p:cNvSpPr>
            <a:spLocks noGrp="1" noChangeArrowheads="1"/>
          </p:cNvSpPr>
          <p:nvPr>
            <p:ph type="ctrTitle"/>
          </p:nvPr>
        </p:nvSpPr>
        <p:spPr>
          <a:xfrm>
            <a:off x="611560" y="2060848"/>
            <a:ext cx="7772400" cy="1143000"/>
          </a:xfrm>
        </p:spPr>
        <p:txBody>
          <a:bodyPr/>
          <a:lstStyle/>
          <a:p>
            <a:pPr eaLnBrk="1" hangingPunct="1"/>
            <a:br>
              <a:rPr lang="zh-CN" altLang="en-US" sz="4800" b="0" dirty="0">
                <a:solidFill>
                  <a:srgbClr val="FF0000"/>
                </a:solidFill>
              </a:rPr>
            </a:br>
            <a:r>
              <a:rPr lang="zh-CN" altLang="en-US" sz="4800" b="0" dirty="0">
                <a:solidFill>
                  <a:srgbClr val="FF0000"/>
                </a:solidFill>
              </a:rPr>
              <a:t>南开大学商学院</a:t>
            </a:r>
            <a:br>
              <a:rPr lang="zh-CN" altLang="en-US" sz="4800" b="0" dirty="0">
                <a:solidFill>
                  <a:srgbClr val="FF0000"/>
                </a:solidFill>
              </a:rPr>
            </a:br>
            <a:r>
              <a:rPr lang="zh-CN" altLang="en-US" sz="4800" b="0" dirty="0">
                <a:solidFill>
                  <a:srgbClr val="FF0000"/>
                </a:solidFill>
              </a:rPr>
              <a:t>国际会计专业介绍</a:t>
            </a:r>
            <a:br>
              <a:rPr lang="zh-CN" altLang="en-US" sz="4800" b="0" dirty="0">
                <a:solidFill>
                  <a:srgbClr val="FF0000"/>
                </a:solidFill>
              </a:rPr>
            </a:br>
            <a:endParaRPr lang="zh-CN" altLang="en-US" sz="4800" b="0" dirty="0">
              <a:solidFill>
                <a:srgbClr val="FF0000"/>
              </a:solidFill>
            </a:endParaRPr>
          </a:p>
        </p:txBody>
      </p:sp>
      <p:sp>
        <p:nvSpPr>
          <p:cNvPr id="2052" name="Rectangle 4"/>
          <p:cNvSpPr>
            <a:spLocks noGrp="1" noChangeArrowheads="1"/>
          </p:cNvSpPr>
          <p:nvPr>
            <p:ph type="subTitle" idx="1"/>
          </p:nvPr>
        </p:nvSpPr>
        <p:spPr>
          <a:xfrm>
            <a:off x="1331913" y="4797425"/>
            <a:ext cx="6400800" cy="1752600"/>
          </a:xfrm>
        </p:spPr>
        <p:txBody>
          <a:bodyPr/>
          <a:lstStyle/>
          <a:p>
            <a:pPr eaLnBrk="1" hangingPunct="1"/>
            <a:r>
              <a:rPr lang="en-US" altLang="zh-CN" dirty="0"/>
              <a:t>2020</a:t>
            </a:r>
            <a:r>
              <a:rPr lang="zh-CN" altLang="en-US" dirty="0"/>
              <a:t>年</a:t>
            </a:r>
            <a:r>
              <a:rPr lang="en-US" altLang="zh-CN" dirty="0"/>
              <a:t>9</a:t>
            </a:r>
            <a:r>
              <a:rPr lang="zh-CN" altLang="en-US" dirty="0"/>
              <a:t>月</a:t>
            </a:r>
            <a:r>
              <a:rPr lang="en-US" altLang="zh-CN" dirty="0"/>
              <a:t>2</a:t>
            </a:r>
            <a:r>
              <a:rPr lang="zh-CN" altLang="en-US" dirty="0"/>
              <a:t>日</a:t>
            </a:r>
            <a:endParaRPr lang="en-US" altLang="zh-CN" dirty="0"/>
          </a:p>
          <a:p>
            <a:pPr eaLnBrk="1" hangingPunct="1"/>
            <a:r>
              <a:rPr lang="zh-CN" altLang="en-US" dirty="0"/>
              <a:t>南开大学商学院会计学系</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a:spLocks noGrp="1"/>
          </p:cNvSpPr>
          <p:nvPr>
            <p:ph type="sldNum" sz="quarter" idx="12"/>
          </p:nvPr>
        </p:nvSpPr>
        <p:spPr>
          <a:noFill/>
          <a:ln>
            <a:miter lim="800000"/>
            <a:headEnd/>
            <a:tailEnd/>
          </a:ln>
        </p:spPr>
        <p:txBody>
          <a:bodyPr/>
          <a:lstStyle/>
          <a:p>
            <a:fld id="{7D4E2965-1537-4F8D-90C2-E65E87BD359F}" type="slidenum">
              <a:rPr lang="en-US" altLang="zh-CN" smtClean="0">
                <a:ea typeface="宋体" charset="-122"/>
              </a:rPr>
              <a:pPr/>
              <a:t>10</a:t>
            </a:fld>
            <a:endParaRPr lang="en-US" altLang="zh-CN">
              <a:ea typeface="宋体" charset="-122"/>
            </a:endParaRPr>
          </a:p>
        </p:txBody>
      </p:sp>
      <p:sp>
        <p:nvSpPr>
          <p:cNvPr id="11267" name="Text Box 2"/>
          <p:cNvSpPr txBox="1">
            <a:spLocks noChangeArrowheads="1"/>
          </p:cNvSpPr>
          <p:nvPr/>
        </p:nvSpPr>
        <p:spPr bwMode="auto">
          <a:xfrm>
            <a:off x="900113" y="801688"/>
            <a:ext cx="7704137" cy="579437"/>
          </a:xfrm>
          <a:prstGeom prst="rect">
            <a:avLst/>
          </a:prstGeom>
          <a:noFill/>
          <a:ln w="9525">
            <a:noFill/>
            <a:miter lim="800000"/>
            <a:headEnd/>
            <a:tailEnd/>
          </a:ln>
          <a:effectLst/>
        </p:spPr>
        <p:txBody>
          <a:bodyPr>
            <a:spAutoFit/>
          </a:bodyPr>
          <a:lstStyle/>
          <a:p>
            <a:pPr>
              <a:spcBef>
                <a:spcPct val="50000"/>
              </a:spcBef>
            </a:pPr>
            <a:r>
              <a:rPr lang="zh-CN" altLang="en-US" sz="3200" b="1" dirty="0">
                <a:solidFill>
                  <a:srgbClr val="FF0000"/>
                </a:solidFill>
                <a:ea typeface="楷体_GB2312" pitchFamily="49" charset="-122"/>
              </a:rPr>
              <a:t>      会计学系</a:t>
            </a:r>
            <a:r>
              <a:rPr lang="en-US" altLang="zh-CN" sz="3200" b="1" dirty="0">
                <a:solidFill>
                  <a:srgbClr val="FF0000"/>
                </a:solidFill>
                <a:ea typeface="楷体_GB2312" pitchFamily="49" charset="-122"/>
              </a:rPr>
              <a:t>2018</a:t>
            </a:r>
            <a:r>
              <a:rPr lang="zh-CN" altLang="en-US" sz="3200" b="1" dirty="0">
                <a:solidFill>
                  <a:srgbClr val="FF0000"/>
                </a:solidFill>
                <a:ea typeface="楷体_GB2312" pitchFamily="49" charset="-122"/>
              </a:rPr>
              <a:t>年毕业生就业情况</a:t>
            </a:r>
          </a:p>
        </p:txBody>
      </p:sp>
      <p:graphicFrame>
        <p:nvGraphicFramePr>
          <p:cNvPr id="157746" name="Group 50"/>
          <p:cNvGraphicFramePr>
            <a:graphicFrameLocks noGrp="1"/>
          </p:cNvGraphicFramePr>
          <p:nvPr>
            <p:extLst>
              <p:ext uri="{D42A27DB-BD31-4B8C-83A1-F6EECF244321}">
                <p14:modId xmlns:p14="http://schemas.microsoft.com/office/powerpoint/2010/main" val="503968206"/>
              </p:ext>
            </p:extLst>
          </p:nvPr>
        </p:nvGraphicFramePr>
        <p:xfrm>
          <a:off x="455613" y="1381125"/>
          <a:ext cx="8148637" cy="2567047"/>
        </p:xfrm>
        <a:graphic>
          <a:graphicData uri="http://schemas.openxmlformats.org/drawingml/2006/table">
            <a:tbl>
              <a:tblPr/>
              <a:tblGrid>
                <a:gridCol w="814387">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865188">
                  <a:extLst>
                    <a:ext uri="{9D8B030D-6E8A-4147-A177-3AD203B41FA5}">
                      <a16:colId xmlns:a16="http://schemas.microsoft.com/office/drawing/2014/main" val="20005"/>
                    </a:ext>
                  </a:extLst>
                </a:gridCol>
                <a:gridCol w="735012">
                  <a:extLst>
                    <a:ext uri="{9D8B030D-6E8A-4147-A177-3AD203B41FA5}">
                      <a16:colId xmlns:a16="http://schemas.microsoft.com/office/drawing/2014/main" val="20006"/>
                    </a:ext>
                  </a:extLst>
                </a:gridCol>
                <a:gridCol w="815975">
                  <a:extLst>
                    <a:ext uri="{9D8B030D-6E8A-4147-A177-3AD203B41FA5}">
                      <a16:colId xmlns:a16="http://schemas.microsoft.com/office/drawing/2014/main" val="20007"/>
                    </a:ext>
                  </a:extLst>
                </a:gridCol>
                <a:gridCol w="814388">
                  <a:extLst>
                    <a:ext uri="{9D8B030D-6E8A-4147-A177-3AD203B41FA5}">
                      <a16:colId xmlns:a16="http://schemas.microsoft.com/office/drawing/2014/main" val="20008"/>
                    </a:ext>
                  </a:extLst>
                </a:gridCol>
                <a:gridCol w="814387">
                  <a:extLst>
                    <a:ext uri="{9D8B030D-6E8A-4147-A177-3AD203B41FA5}">
                      <a16:colId xmlns:a16="http://schemas.microsoft.com/office/drawing/2014/main" val="20009"/>
                    </a:ext>
                  </a:extLst>
                </a:gridCol>
              </a:tblGrid>
              <a:tr h="140811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CN" altLang="zh-CN" sz="2400" b="1" i="0" u="none" strike="noStrike" cap="none" normalizeH="0" baseline="0" dirty="0">
                        <a:ln>
                          <a:noFill/>
                        </a:ln>
                        <a:solidFill>
                          <a:schemeClr val="tx1"/>
                        </a:solidFill>
                        <a:effectLst/>
                        <a:latin typeface="Times New Roman" pitchFamily="18" charset="0"/>
                        <a:ea typeface="楷体_GB2312"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CN" altLang="zh-CN" sz="2400" b="1" i="0" u="none" strike="noStrike" cap="none" normalizeH="0" baseline="0">
                        <a:ln>
                          <a:noFill/>
                        </a:ln>
                        <a:solidFill>
                          <a:schemeClr val="tx1"/>
                        </a:solidFill>
                        <a:effectLst/>
                        <a:latin typeface="Times New Roman" pitchFamily="18" charset="0"/>
                        <a:ea typeface="楷体_GB2312"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出</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国</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读</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研</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事</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务</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所</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楷体_GB2312" pitchFamily="49" charset="-122"/>
                        </a:rPr>
                        <a:t>国企与</a:t>
                      </a:r>
                      <a:endPar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楷体_GB2312" pitchFamily="49" charset="-122"/>
                        </a:rPr>
                        <a:t>公司</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民</a:t>
                      </a:r>
                      <a:endParaRPr kumimoji="1" lang="en-US" altLang="zh-CN" sz="2400" b="1" i="0" u="none" strike="noStrike" cap="none" normalizeH="0" baseline="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企</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准备</a:t>
                      </a:r>
                      <a:r>
                        <a:rPr kumimoji="1" lang="zh-CN" altLang="zh-CN" sz="2400" b="1" i="0" u="none" strike="noStrike" cap="none" normalizeH="0" baseline="0">
                          <a:ln>
                            <a:noFill/>
                          </a:ln>
                          <a:solidFill>
                            <a:schemeClr val="tx1"/>
                          </a:solidFill>
                          <a:effectLst/>
                          <a:latin typeface="Times New Roman" pitchFamily="18" charset="0"/>
                          <a:ea typeface="楷体_GB2312" pitchFamily="49" charset="-122"/>
                        </a:rPr>
                        <a:t>考研</a:t>
                      </a: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或</a:t>
                      </a:r>
                      <a:r>
                        <a:rPr kumimoji="1" lang="zh-CN" altLang="zh-CN" sz="2400" b="1" i="0" u="none" strike="noStrike" cap="none" normalizeH="0" baseline="0">
                          <a:ln>
                            <a:noFill/>
                          </a:ln>
                          <a:solidFill>
                            <a:schemeClr val="tx1"/>
                          </a:solidFill>
                          <a:effectLst/>
                          <a:latin typeface="Times New Roman" pitchFamily="18" charset="0"/>
                          <a:ea typeface="楷体_GB2312" pitchFamily="49" charset="-122"/>
                        </a:rPr>
                        <a:t>出国</a:t>
                      </a:r>
                      <a:endParaRPr kumimoji="1" lang="zh-CN" altLang="en-US" sz="2400" b="1" i="0" u="none" strike="noStrike" cap="none" normalizeH="0" baseline="0">
                        <a:ln>
                          <a:noFill/>
                        </a:ln>
                        <a:solidFill>
                          <a:schemeClr val="tx1"/>
                        </a:solidFill>
                        <a:effectLst/>
                        <a:latin typeface="Times New Roman" pitchFamily="18" charset="0"/>
                        <a:ea typeface="楷体_GB2312" pitchFamily="49" charset="-122"/>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其他方式就业</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合</a:t>
                      </a:r>
                    </a:p>
                    <a:p>
                      <a:pPr marL="0" marR="0" lvl="0" indent="0" algn="ctr" defTabSz="914400" rtl="0" eaLnBrk="1" fontAlgn="base" latinLnBrk="0" hangingPunct="1">
                        <a:lnSpc>
                          <a:spcPct val="90000"/>
                        </a:lnSpc>
                        <a:spcBef>
                          <a:spcPct val="20000"/>
                        </a:spcBef>
                        <a:spcAft>
                          <a:spcPct val="0"/>
                        </a:spcAft>
                        <a:buClrTx/>
                        <a:buSzTx/>
                        <a:buFontTx/>
                        <a:buNone/>
                        <a:tabLst/>
                      </a:pPr>
                      <a:endParaRPr kumimoji="1" lang="zh-CN" altLang="en-US" sz="2400" b="1" i="0" u="none" strike="noStrike" cap="none" normalizeH="0" baseline="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计</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850">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国际会计</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人数</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zh-CN" sz="2400" b="1" i="0" u="none" strike="noStrike" cap="none" normalizeH="0" baseline="0" dirty="0">
                          <a:ln>
                            <a:noFill/>
                          </a:ln>
                          <a:solidFill>
                            <a:schemeClr val="tx1"/>
                          </a:solidFill>
                          <a:effectLst/>
                          <a:latin typeface="Times New Roman" pitchFamily="18" charset="0"/>
                          <a:ea typeface="楷体_GB2312" pitchFamily="49" charset="-122"/>
                        </a:rPr>
                        <a:t>9</a:t>
                      </a:r>
                      <a:endPar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zh-CN" sz="2400" b="1" i="0" u="none" strike="noStrike" cap="none" normalizeH="0" baseline="0" dirty="0">
                          <a:ln>
                            <a:noFill/>
                          </a:ln>
                          <a:solidFill>
                            <a:schemeClr val="tx1"/>
                          </a:solidFill>
                          <a:effectLst/>
                          <a:latin typeface="Times New Roman" pitchFamily="18" charset="0"/>
                          <a:ea typeface="楷体_GB2312" pitchFamily="49" charset="-122"/>
                        </a:rPr>
                        <a:t>1</a:t>
                      </a:r>
                      <a:endPar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50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vMerge="1">
                  <a:txBody>
                    <a:bodyPr/>
                    <a:lstStyle/>
                    <a:p>
                      <a:endParaRPr lang="zh-CN"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itchFamily="18" charset="0"/>
                          <a:ea typeface="楷体_GB2312" pitchFamily="49" charset="-122"/>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36</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34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18</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zh-CN" sz="2400" b="1" i="0" u="none" strike="noStrike" cap="none" normalizeH="0" baseline="0" dirty="0">
                          <a:ln>
                            <a:noFill/>
                          </a:ln>
                          <a:solidFill>
                            <a:schemeClr val="tx1"/>
                          </a:solidFill>
                          <a:effectLst/>
                          <a:latin typeface="Times New Roman" pitchFamily="18" charset="0"/>
                          <a:ea typeface="楷体_GB2312" pitchFamily="49" charset="-122"/>
                        </a:rPr>
                        <a:t>2</a:t>
                      </a:r>
                      <a:endPar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zh-CN" sz="2400" b="1" i="0" u="none" strike="noStrike" cap="none" normalizeH="0" baseline="0" dirty="0">
                          <a:ln>
                            <a:noFill/>
                          </a:ln>
                          <a:solidFill>
                            <a:schemeClr val="tx1"/>
                          </a:solidFill>
                          <a:effectLst/>
                          <a:latin typeface="Times New Roman" pitchFamily="18" charset="0"/>
                          <a:ea typeface="楷体_GB2312" pitchFamily="49" charset="-122"/>
                        </a:rPr>
                        <a:t>2</a:t>
                      </a:r>
                      <a:endPar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100</a:t>
                      </a:r>
                    </a:p>
                  </a:txBody>
                  <a:tcPr marL="9525" marR="9525" marT="9524"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315" name="Text Box 48"/>
          <p:cNvSpPr txBox="1">
            <a:spLocks noChangeArrowheads="1"/>
          </p:cNvSpPr>
          <p:nvPr/>
        </p:nvSpPr>
        <p:spPr bwMode="auto">
          <a:xfrm>
            <a:off x="334963" y="4005263"/>
            <a:ext cx="8243887" cy="2308324"/>
          </a:xfrm>
          <a:prstGeom prst="rect">
            <a:avLst/>
          </a:prstGeom>
          <a:noFill/>
          <a:ln w="9525">
            <a:noFill/>
            <a:miter lim="800000"/>
            <a:headEnd/>
            <a:tailEnd/>
          </a:ln>
          <a:effectLst/>
        </p:spPr>
        <p:txBody>
          <a:bodyPr>
            <a:spAutoFit/>
          </a:bodyPr>
          <a:lstStyle/>
          <a:p>
            <a:pPr>
              <a:spcBef>
                <a:spcPct val="50000"/>
              </a:spcBef>
            </a:pPr>
            <a:r>
              <a:rPr lang="zh-CN" altLang="en-US" sz="3600" dirty="0">
                <a:solidFill>
                  <a:srgbClr val="FF0000"/>
                </a:solidFill>
                <a:ea typeface="黑体" pitchFamily="2" charset="-122"/>
              </a:rPr>
              <a:t>说明：</a:t>
            </a:r>
          </a:p>
          <a:p>
            <a:pPr>
              <a:spcBef>
                <a:spcPct val="50000"/>
              </a:spcBef>
            </a:pPr>
            <a:r>
              <a:rPr lang="zh-CN" altLang="en-US" b="1" dirty="0"/>
              <a:t>    </a:t>
            </a:r>
            <a:r>
              <a:rPr lang="en-US" altLang="zh-CN" b="1" dirty="0"/>
              <a:t>1.</a:t>
            </a:r>
            <a:r>
              <a:rPr lang="zh-CN" altLang="en-US" b="1" dirty="0"/>
              <a:t>读研同学学校：北京大学、浙江大学和南开大学。</a:t>
            </a:r>
          </a:p>
          <a:p>
            <a:pPr>
              <a:spcBef>
                <a:spcPct val="50000"/>
              </a:spcBef>
            </a:pPr>
            <a:r>
              <a:rPr lang="zh-CN" altLang="en-US" b="1" dirty="0"/>
              <a:t>    </a:t>
            </a:r>
            <a:r>
              <a:rPr lang="en-US" altLang="zh-CN" b="1" dirty="0"/>
              <a:t>2.</a:t>
            </a:r>
            <a:r>
              <a:rPr lang="zh-CN" altLang="en-US" b="1" dirty="0"/>
              <a:t>事务所</a:t>
            </a:r>
            <a:r>
              <a:rPr lang="zh-CN" altLang="zh-CN" b="1" dirty="0"/>
              <a:t>9</a:t>
            </a:r>
            <a:r>
              <a:rPr lang="zh-CN" altLang="en-US" b="1" dirty="0"/>
              <a:t>人中，四大</a:t>
            </a:r>
            <a:r>
              <a:rPr lang="zh-CN" altLang="zh-CN" b="1" dirty="0"/>
              <a:t>8</a:t>
            </a:r>
            <a:r>
              <a:rPr lang="zh-CN" altLang="en-US" b="1" dirty="0"/>
              <a:t>人。</a:t>
            </a:r>
          </a:p>
          <a:p>
            <a:pPr>
              <a:spcBef>
                <a:spcPct val="50000"/>
              </a:spcBef>
            </a:pPr>
            <a:r>
              <a:rPr lang="zh-CN" altLang="en-US" b="1" dirty="0"/>
              <a:t>    </a:t>
            </a:r>
            <a:r>
              <a:rPr lang="en-US" altLang="zh-CN" b="1" dirty="0"/>
              <a:t>3. </a:t>
            </a:r>
            <a:r>
              <a:rPr lang="zh-CN" altLang="en-US" b="1" dirty="0"/>
              <a:t>其他就业方式包括：计划二次考研。</a:t>
            </a:r>
            <a:endParaRPr lang="zh-CN" alt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a:spLocks noGrp="1"/>
          </p:cNvSpPr>
          <p:nvPr>
            <p:ph type="sldNum" sz="quarter" idx="12"/>
          </p:nvPr>
        </p:nvSpPr>
        <p:spPr>
          <a:noFill/>
          <a:ln>
            <a:miter lim="800000"/>
            <a:headEnd/>
            <a:tailEnd/>
          </a:ln>
        </p:spPr>
        <p:txBody>
          <a:bodyPr/>
          <a:lstStyle/>
          <a:p>
            <a:fld id="{7D4E2965-1537-4F8D-90C2-E65E87BD359F}" type="slidenum">
              <a:rPr lang="en-US" altLang="zh-CN" smtClean="0">
                <a:ea typeface="宋体" charset="-122"/>
              </a:rPr>
              <a:pPr/>
              <a:t>11</a:t>
            </a:fld>
            <a:endParaRPr lang="en-US" altLang="zh-CN">
              <a:ea typeface="宋体" charset="-122"/>
            </a:endParaRPr>
          </a:p>
        </p:txBody>
      </p:sp>
      <p:sp>
        <p:nvSpPr>
          <p:cNvPr id="11267" name="Text Box 2"/>
          <p:cNvSpPr txBox="1">
            <a:spLocks noChangeArrowheads="1"/>
          </p:cNvSpPr>
          <p:nvPr/>
        </p:nvSpPr>
        <p:spPr bwMode="auto">
          <a:xfrm>
            <a:off x="900113" y="801688"/>
            <a:ext cx="7704137" cy="579437"/>
          </a:xfrm>
          <a:prstGeom prst="rect">
            <a:avLst/>
          </a:prstGeom>
          <a:noFill/>
          <a:ln w="9525">
            <a:noFill/>
            <a:miter lim="800000"/>
            <a:headEnd/>
            <a:tailEnd/>
          </a:ln>
          <a:effectLst/>
        </p:spPr>
        <p:txBody>
          <a:bodyPr>
            <a:spAutoFit/>
          </a:bodyPr>
          <a:lstStyle/>
          <a:p>
            <a:pPr>
              <a:spcBef>
                <a:spcPct val="50000"/>
              </a:spcBef>
            </a:pPr>
            <a:r>
              <a:rPr lang="zh-CN" altLang="en-US" sz="3200" b="1" dirty="0">
                <a:solidFill>
                  <a:srgbClr val="FF0000"/>
                </a:solidFill>
                <a:ea typeface="楷体_GB2312" pitchFamily="49" charset="-122"/>
              </a:rPr>
              <a:t>国际会计专业</a:t>
            </a:r>
            <a:r>
              <a:rPr lang="en-US" altLang="zh-CN" sz="3200" b="1" dirty="0">
                <a:solidFill>
                  <a:srgbClr val="FF0000"/>
                </a:solidFill>
                <a:ea typeface="楷体_GB2312" pitchFamily="49" charset="-122"/>
              </a:rPr>
              <a:t>2017</a:t>
            </a:r>
            <a:r>
              <a:rPr lang="zh-CN" altLang="en-US" sz="3200" b="1" dirty="0">
                <a:solidFill>
                  <a:srgbClr val="FF0000"/>
                </a:solidFill>
                <a:ea typeface="楷体_GB2312" pitchFamily="49" charset="-122"/>
              </a:rPr>
              <a:t>年毕业生就业去向统计</a:t>
            </a:r>
          </a:p>
        </p:txBody>
      </p:sp>
      <p:graphicFrame>
        <p:nvGraphicFramePr>
          <p:cNvPr id="157746" name="Group 50"/>
          <p:cNvGraphicFramePr>
            <a:graphicFrameLocks noGrp="1"/>
          </p:cNvGraphicFramePr>
          <p:nvPr>
            <p:extLst>
              <p:ext uri="{D42A27DB-BD31-4B8C-83A1-F6EECF244321}">
                <p14:modId xmlns:p14="http://schemas.microsoft.com/office/powerpoint/2010/main" val="2252030931"/>
              </p:ext>
            </p:extLst>
          </p:nvPr>
        </p:nvGraphicFramePr>
        <p:xfrm>
          <a:off x="455613" y="1381125"/>
          <a:ext cx="8148637" cy="2567047"/>
        </p:xfrm>
        <a:graphic>
          <a:graphicData uri="http://schemas.openxmlformats.org/drawingml/2006/table">
            <a:tbl>
              <a:tblPr/>
              <a:tblGrid>
                <a:gridCol w="814387">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865188">
                  <a:extLst>
                    <a:ext uri="{9D8B030D-6E8A-4147-A177-3AD203B41FA5}">
                      <a16:colId xmlns:a16="http://schemas.microsoft.com/office/drawing/2014/main" val="20005"/>
                    </a:ext>
                  </a:extLst>
                </a:gridCol>
                <a:gridCol w="735012">
                  <a:extLst>
                    <a:ext uri="{9D8B030D-6E8A-4147-A177-3AD203B41FA5}">
                      <a16:colId xmlns:a16="http://schemas.microsoft.com/office/drawing/2014/main" val="20006"/>
                    </a:ext>
                  </a:extLst>
                </a:gridCol>
                <a:gridCol w="815975">
                  <a:extLst>
                    <a:ext uri="{9D8B030D-6E8A-4147-A177-3AD203B41FA5}">
                      <a16:colId xmlns:a16="http://schemas.microsoft.com/office/drawing/2014/main" val="20007"/>
                    </a:ext>
                  </a:extLst>
                </a:gridCol>
                <a:gridCol w="814388">
                  <a:extLst>
                    <a:ext uri="{9D8B030D-6E8A-4147-A177-3AD203B41FA5}">
                      <a16:colId xmlns:a16="http://schemas.microsoft.com/office/drawing/2014/main" val="20008"/>
                    </a:ext>
                  </a:extLst>
                </a:gridCol>
                <a:gridCol w="814387">
                  <a:extLst>
                    <a:ext uri="{9D8B030D-6E8A-4147-A177-3AD203B41FA5}">
                      <a16:colId xmlns:a16="http://schemas.microsoft.com/office/drawing/2014/main" val="20009"/>
                    </a:ext>
                  </a:extLst>
                </a:gridCol>
              </a:tblGrid>
              <a:tr h="140811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CN" altLang="zh-CN" sz="2400" b="1" i="0" u="none" strike="noStrike" cap="none" normalizeH="0" baseline="0" dirty="0">
                        <a:ln>
                          <a:noFill/>
                        </a:ln>
                        <a:solidFill>
                          <a:schemeClr val="tx1"/>
                        </a:solidFill>
                        <a:effectLst/>
                        <a:latin typeface="Times New Roman" pitchFamily="18" charset="0"/>
                        <a:ea typeface="楷体_GB2312"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CN" altLang="zh-CN" sz="2400" b="1" i="0" u="none" strike="noStrike" cap="none" normalizeH="0" baseline="0">
                        <a:ln>
                          <a:noFill/>
                        </a:ln>
                        <a:solidFill>
                          <a:schemeClr val="tx1"/>
                        </a:solidFill>
                        <a:effectLst/>
                        <a:latin typeface="Times New Roman" pitchFamily="18" charset="0"/>
                        <a:ea typeface="楷体_GB2312"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出</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国</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读</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研</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楷体_GB2312" pitchFamily="49" charset="-122"/>
                        </a:rPr>
                        <a:t>事</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楷体_GB2312" pitchFamily="49" charset="-122"/>
                        </a:rPr>
                        <a:t>务</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楷体_GB2312" pitchFamily="49" charset="-122"/>
                        </a:rPr>
                        <a:t>所</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国企与</a:t>
                      </a:r>
                      <a:endParaRPr kumimoji="1" lang="en-US" altLang="zh-CN" sz="2400" b="1" i="0" u="none" strike="noStrike" cap="none" normalizeH="0" baseline="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公司</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民</a:t>
                      </a:r>
                      <a:endParaRPr kumimoji="1" lang="en-US" altLang="zh-CN" sz="2400" b="1" i="0" u="none" strike="noStrike" cap="none" normalizeH="0" baseline="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企</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准备</a:t>
                      </a:r>
                      <a:r>
                        <a:rPr kumimoji="1" lang="zh-CN" altLang="zh-CN" sz="2400" b="1" i="0" u="none" strike="noStrike" cap="none" normalizeH="0" baseline="0">
                          <a:ln>
                            <a:noFill/>
                          </a:ln>
                          <a:solidFill>
                            <a:schemeClr val="tx1"/>
                          </a:solidFill>
                          <a:effectLst/>
                          <a:latin typeface="Times New Roman" pitchFamily="18" charset="0"/>
                          <a:ea typeface="楷体_GB2312" pitchFamily="49" charset="-122"/>
                        </a:rPr>
                        <a:t>考研</a:t>
                      </a: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或</a:t>
                      </a:r>
                      <a:r>
                        <a:rPr kumimoji="1" lang="zh-CN" altLang="zh-CN" sz="2400" b="1" i="0" u="none" strike="noStrike" cap="none" normalizeH="0" baseline="0">
                          <a:ln>
                            <a:noFill/>
                          </a:ln>
                          <a:solidFill>
                            <a:schemeClr val="tx1"/>
                          </a:solidFill>
                          <a:effectLst/>
                          <a:latin typeface="Times New Roman" pitchFamily="18" charset="0"/>
                          <a:ea typeface="楷体_GB2312" pitchFamily="49" charset="-122"/>
                        </a:rPr>
                        <a:t>出国</a:t>
                      </a:r>
                      <a:endParaRPr kumimoji="1" lang="zh-CN" altLang="en-US" sz="2400" b="1" i="0" u="none" strike="noStrike" cap="none" normalizeH="0" baseline="0">
                        <a:ln>
                          <a:noFill/>
                        </a:ln>
                        <a:solidFill>
                          <a:schemeClr val="tx1"/>
                        </a:solidFill>
                        <a:effectLst/>
                        <a:latin typeface="Times New Roman" pitchFamily="18" charset="0"/>
                        <a:ea typeface="楷体_GB2312" pitchFamily="49" charset="-122"/>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其他方式就业</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合</a:t>
                      </a:r>
                    </a:p>
                    <a:p>
                      <a:pPr marL="0" marR="0" lvl="0" indent="0" algn="ctr" defTabSz="914400" rtl="0" eaLnBrk="1" fontAlgn="base" latinLnBrk="0" hangingPunct="1">
                        <a:lnSpc>
                          <a:spcPct val="90000"/>
                        </a:lnSpc>
                        <a:spcBef>
                          <a:spcPct val="20000"/>
                        </a:spcBef>
                        <a:spcAft>
                          <a:spcPct val="0"/>
                        </a:spcAft>
                        <a:buClrTx/>
                        <a:buSzTx/>
                        <a:buFontTx/>
                        <a:buNone/>
                        <a:tabLst/>
                      </a:pPr>
                      <a:endParaRPr kumimoji="1" lang="zh-CN" altLang="en-US" sz="2400" b="1" i="0" u="none" strike="noStrike" cap="none" normalizeH="0" baseline="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计</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850">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国际会计</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人数</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5</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55</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vMerge="1">
                  <a:txBody>
                    <a:bodyPr/>
                    <a:lstStyle/>
                    <a:p>
                      <a:endParaRPr lang="zh-CN"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itchFamily="18" charset="0"/>
                          <a:ea typeface="楷体_GB2312" pitchFamily="49" charset="-122"/>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38.18</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23.64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12.73</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5.45</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3.64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9.09</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7.28</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100</a:t>
                      </a:r>
                    </a:p>
                  </a:txBody>
                  <a:tcPr marL="9525" marR="9525" marT="9524"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315" name="Text Box 48"/>
          <p:cNvSpPr txBox="1">
            <a:spLocks noChangeArrowheads="1"/>
          </p:cNvSpPr>
          <p:nvPr/>
        </p:nvSpPr>
        <p:spPr bwMode="auto">
          <a:xfrm>
            <a:off x="334963" y="4005263"/>
            <a:ext cx="8243887" cy="2677656"/>
          </a:xfrm>
          <a:prstGeom prst="rect">
            <a:avLst/>
          </a:prstGeom>
          <a:noFill/>
          <a:ln w="9525">
            <a:noFill/>
            <a:miter lim="800000"/>
            <a:headEnd/>
            <a:tailEnd/>
          </a:ln>
          <a:effectLst/>
        </p:spPr>
        <p:txBody>
          <a:bodyPr>
            <a:spAutoFit/>
          </a:bodyPr>
          <a:lstStyle/>
          <a:p>
            <a:pPr>
              <a:spcBef>
                <a:spcPct val="50000"/>
              </a:spcBef>
            </a:pPr>
            <a:r>
              <a:rPr lang="zh-CN" altLang="en-US" sz="3600" dirty="0">
                <a:solidFill>
                  <a:srgbClr val="FF0000"/>
                </a:solidFill>
                <a:ea typeface="黑体" pitchFamily="2" charset="-122"/>
              </a:rPr>
              <a:t>说明：</a:t>
            </a:r>
          </a:p>
          <a:p>
            <a:pPr>
              <a:spcBef>
                <a:spcPct val="50000"/>
              </a:spcBef>
            </a:pPr>
            <a:r>
              <a:rPr lang="zh-CN" altLang="en-US" b="1" dirty="0"/>
              <a:t>    </a:t>
            </a:r>
            <a:r>
              <a:rPr lang="en-US" altLang="zh-CN" b="1" dirty="0"/>
              <a:t>1.</a:t>
            </a:r>
            <a:r>
              <a:rPr lang="zh-CN" altLang="en-US" b="1" dirty="0"/>
              <a:t>读研同学学校：北京大学、中国人民大学、复旦大学、南京大学、上海交通大学和南开大学。</a:t>
            </a:r>
          </a:p>
          <a:p>
            <a:pPr>
              <a:spcBef>
                <a:spcPct val="50000"/>
              </a:spcBef>
            </a:pPr>
            <a:r>
              <a:rPr lang="zh-CN" altLang="en-US" b="1" dirty="0"/>
              <a:t>    </a:t>
            </a:r>
            <a:r>
              <a:rPr lang="en-US" altLang="zh-CN" b="1" dirty="0"/>
              <a:t>2.</a:t>
            </a:r>
            <a:r>
              <a:rPr lang="zh-CN" altLang="en-US" b="1" dirty="0"/>
              <a:t>事务所</a:t>
            </a:r>
            <a:r>
              <a:rPr lang="en-US" altLang="zh-CN" b="1" dirty="0"/>
              <a:t>7</a:t>
            </a:r>
            <a:r>
              <a:rPr lang="zh-CN" altLang="en-US" b="1" dirty="0"/>
              <a:t>人中，四大</a:t>
            </a:r>
            <a:r>
              <a:rPr lang="en-US" altLang="zh-CN" b="1" dirty="0"/>
              <a:t>6</a:t>
            </a:r>
            <a:r>
              <a:rPr lang="zh-CN" altLang="en-US" b="1" dirty="0"/>
              <a:t>人。</a:t>
            </a:r>
          </a:p>
          <a:p>
            <a:pPr>
              <a:spcBef>
                <a:spcPct val="50000"/>
              </a:spcBef>
            </a:pPr>
            <a:r>
              <a:rPr lang="zh-CN" altLang="en-US" b="1" dirty="0"/>
              <a:t>    </a:t>
            </a:r>
            <a:r>
              <a:rPr lang="en-US" altLang="zh-CN" b="1" dirty="0"/>
              <a:t>3. </a:t>
            </a:r>
            <a:r>
              <a:rPr lang="zh-CN" altLang="en-US" b="1" dirty="0"/>
              <a:t>其他就业方式包括：自主创业与准备考研。</a:t>
            </a:r>
            <a:endParaRPr lang="zh-CN" altLang="en-US"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66DC6A9-A417-4BC2-916C-B56E9D4404EE}" type="slidenum">
              <a:rPr lang="en-US" altLang="zh-CN" smtClean="0"/>
              <a:pPr>
                <a:defRPr/>
              </a:pPr>
              <a:t>12</a:t>
            </a:fld>
            <a:endParaRPr lang="en-US" altLang="zh-CN"/>
          </a:p>
        </p:txBody>
      </p:sp>
      <p:sp>
        <p:nvSpPr>
          <p:cNvPr id="3" name="Rectangle 3"/>
          <p:cNvSpPr txBox="1">
            <a:spLocks noChangeArrowheads="1"/>
          </p:cNvSpPr>
          <p:nvPr/>
        </p:nvSpPr>
        <p:spPr>
          <a:xfrm>
            <a:off x="685800" y="1676400"/>
            <a:ext cx="8001000" cy="4572000"/>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b="1" kern="0" dirty="0">
                <a:latin typeface="楷体_GB2312" pitchFamily="49" charset="-122"/>
                <a:ea typeface="+mn-ea"/>
              </a:rPr>
              <a:t>与国际“四大”之一毕马威会计师事务所（</a:t>
            </a:r>
            <a:r>
              <a:rPr lang="en-US" altLang="zh-CN" b="1" kern="0" dirty="0">
                <a:latin typeface="楷体_GB2312" pitchFamily="49" charset="-122"/>
                <a:ea typeface="+mn-ea"/>
              </a:rPr>
              <a:t>KPMG</a:t>
            </a:r>
            <a:r>
              <a:rPr lang="zh-CN" altLang="en-US" b="1" kern="0" dirty="0">
                <a:latin typeface="楷体_GB2312" pitchFamily="49" charset="-122"/>
                <a:ea typeface="+mn-ea"/>
              </a:rPr>
              <a:t>）签署战略合作协议（</a:t>
            </a:r>
            <a:r>
              <a:rPr lang="en-US" altLang="zh-CN" b="1" kern="0" dirty="0">
                <a:latin typeface="楷体_GB2312" pitchFamily="49" charset="-122"/>
                <a:ea typeface="+mn-ea"/>
              </a:rPr>
              <a:t>2019.6</a:t>
            </a:r>
            <a:r>
              <a:rPr lang="zh-CN" altLang="en-US" b="1" kern="0" dirty="0">
                <a:latin typeface="楷体_GB2312" pitchFamily="49" charset="-122"/>
                <a:ea typeface="+mn-ea"/>
              </a:rPr>
              <a:t>）</a:t>
            </a:r>
            <a:endParaRPr lang="en-US" altLang="zh-CN" b="1" kern="0" dirty="0">
              <a:latin typeface="楷体_GB2312" pitchFamily="49" charset="-122"/>
              <a:ea typeface="+mn-ea"/>
            </a:endParaRPr>
          </a:p>
          <a:p>
            <a:pPr marL="800100" lvl="1" indent="-342900">
              <a:lnSpc>
                <a:spcPct val="120000"/>
              </a:lnSpc>
              <a:spcBef>
                <a:spcPct val="20000"/>
              </a:spcBef>
              <a:buFontTx/>
              <a:buChar char="•"/>
            </a:pPr>
            <a:r>
              <a:rPr kumimoji="1" lang="zh-CN" altLang="en-US" b="1" i="0" u="none" strike="noStrike" kern="0" cap="none" spc="0" normalizeH="0" baseline="0" noProof="0" dirty="0">
                <a:ln>
                  <a:noFill/>
                </a:ln>
                <a:solidFill>
                  <a:schemeClr val="tx1"/>
                </a:solidFill>
                <a:effectLst/>
                <a:uLnTx/>
                <a:uFillTx/>
                <a:latin typeface="楷体_GB2312" pitchFamily="49" charset="-122"/>
                <a:ea typeface="+mn-ea"/>
                <a:cs typeface="+mn-cs"/>
              </a:rPr>
              <a:t>合作开发大数据与审计课程</a:t>
            </a:r>
            <a:endParaRPr kumimoji="1" lang="en-US" altLang="zh-CN"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800100" lvl="1" indent="-342900">
              <a:lnSpc>
                <a:spcPct val="120000"/>
              </a:lnSpc>
              <a:spcBef>
                <a:spcPct val="20000"/>
              </a:spcBef>
              <a:buFontTx/>
              <a:buChar char="•"/>
            </a:pPr>
            <a:r>
              <a:rPr kumimoji="1" lang="zh-CN" altLang="en-US" b="1" i="0" u="none" strike="noStrike" kern="0" cap="none" spc="0" normalizeH="0" baseline="0" noProof="0" dirty="0">
                <a:ln>
                  <a:noFill/>
                </a:ln>
                <a:solidFill>
                  <a:schemeClr val="tx1"/>
                </a:solidFill>
                <a:effectLst/>
                <a:uLnTx/>
                <a:uFillTx/>
                <a:latin typeface="楷体_GB2312" pitchFamily="49" charset="-122"/>
                <a:ea typeface="+mn-ea"/>
                <a:cs typeface="+mn-cs"/>
              </a:rPr>
              <a:t>为学生提供实习机会</a:t>
            </a:r>
            <a:endParaRPr kumimoji="1" lang="en-US" altLang="zh-CN" b="1" i="0" u="none" strike="noStrike" kern="0" cap="none" spc="0" normalizeH="0" baseline="0" noProof="0" dirty="0">
              <a:ln>
                <a:noFill/>
              </a:ln>
              <a:solidFill>
                <a:schemeClr val="tx1"/>
              </a:solidFill>
              <a:effectLst/>
              <a:uLnTx/>
              <a:uFillTx/>
              <a:latin typeface="楷体_GB2312" pitchFamily="49" charset="-122"/>
              <a:ea typeface="+mn-ea"/>
              <a:cs typeface="+mn-cs"/>
            </a:endParaRPr>
          </a:p>
          <a:p>
            <a:pPr marL="800100" lvl="1" indent="-342900">
              <a:lnSpc>
                <a:spcPct val="120000"/>
              </a:lnSpc>
              <a:spcBef>
                <a:spcPct val="20000"/>
              </a:spcBef>
              <a:buFontTx/>
              <a:buChar char="•"/>
            </a:pPr>
            <a:r>
              <a:rPr lang="zh-CN" altLang="en-US" b="1" kern="0" dirty="0">
                <a:latin typeface="楷体_GB2312" pitchFamily="49" charset="-122"/>
                <a:ea typeface="+mn-ea"/>
              </a:rPr>
              <a:t>为学生提供工作机会</a:t>
            </a:r>
            <a:endParaRPr kumimoji="1" lang="zh-CN" altLang="en-US" b="1" i="0" u="none" strike="noStrike" kern="0" cap="none" spc="0" normalizeH="0" baseline="0" noProof="0" dirty="0">
              <a:ln>
                <a:noFill/>
              </a:ln>
              <a:solidFill>
                <a:schemeClr val="tx1"/>
              </a:solidFill>
              <a:effectLst/>
              <a:uLnTx/>
              <a:uFillTx/>
              <a:latin typeface="楷体_GB2312" pitchFamily="49" charset="-122"/>
              <a:ea typeface="+mn-ea"/>
              <a:cs typeface="+mn-cs"/>
            </a:endParaRPr>
          </a:p>
        </p:txBody>
      </p:sp>
      <p:sp>
        <p:nvSpPr>
          <p:cNvPr id="4" name="Rectangle 2"/>
          <p:cNvSpPr txBox="1">
            <a:spLocks noChangeArrowheads="1"/>
          </p:cNvSpPr>
          <p:nvPr/>
        </p:nvSpPr>
        <p:spPr>
          <a:xfrm>
            <a:off x="1219200" y="838200"/>
            <a:ext cx="7162800" cy="838200"/>
          </a:xfrm>
          <a:prstGeom prst="rect">
            <a:avLst/>
          </a:prstGeom>
        </p:spPr>
        <p:txBody>
          <a:bodyPr/>
          <a:lstStyle/>
          <a:p>
            <a:pPr marL="0" marR="0" lvl="0" indent="0" algn="ctr" defTabSz="914400" rtl="0" eaLnBrk="1" fontAlgn="base" latinLnBrk="0" hangingPunct="1">
              <a:lnSpc>
                <a:spcPct val="70000"/>
              </a:lnSpc>
              <a:spcBef>
                <a:spcPct val="0"/>
              </a:spcBef>
              <a:spcAft>
                <a:spcPct val="0"/>
              </a:spcAft>
              <a:buClrTx/>
              <a:buSzTx/>
              <a:buFontTx/>
              <a:buNone/>
              <a:tabLst/>
              <a:defRPr/>
            </a:pPr>
            <a:endParaRPr kumimoji="1" lang="zh-CN" altLang="en-US" sz="4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66DC6A9-A417-4BC2-916C-B56E9D4404EE}" type="slidenum">
              <a:rPr lang="en-US" altLang="zh-CN" smtClean="0"/>
              <a:pPr>
                <a:defRPr/>
              </a:pPr>
              <a:t>13</a:t>
            </a:fld>
            <a:endParaRPr lang="en-US" altLang="zh-CN"/>
          </a:p>
        </p:txBody>
      </p:sp>
      <p:pic>
        <p:nvPicPr>
          <p:cNvPr id="2050" name="Picture 2" descr="C:\Users\user\Desktop\93efa6ab18d57432e836c87e8b3b7e9.jpg"/>
          <p:cNvPicPr>
            <a:picLocks noChangeAspect="1" noChangeArrowheads="1"/>
          </p:cNvPicPr>
          <p:nvPr/>
        </p:nvPicPr>
        <p:blipFill>
          <a:blip r:embed="rId2" cstate="print"/>
          <a:srcRect/>
          <a:stretch>
            <a:fillRect/>
          </a:stretch>
        </p:blipFill>
        <p:spPr bwMode="auto">
          <a:xfrm>
            <a:off x="990600" y="1444625"/>
            <a:ext cx="7620000" cy="5086350"/>
          </a:xfrm>
          <a:prstGeom prst="rect">
            <a:avLst/>
          </a:prstGeom>
          <a:noFill/>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a:ln>
            <a:miter lim="800000"/>
            <a:headEnd/>
            <a:tailEnd/>
          </a:ln>
        </p:spPr>
        <p:txBody>
          <a:bodyPr/>
          <a:lstStyle/>
          <a:p>
            <a:fld id="{42E07D37-DFFF-439A-A4BD-0DB1DC605F45}" type="slidenum">
              <a:rPr lang="en-US" altLang="zh-CN" smtClean="0"/>
              <a:pPr/>
              <a:t>14</a:t>
            </a:fld>
            <a:endParaRPr lang="en-US" altLang="zh-CN"/>
          </a:p>
        </p:txBody>
      </p:sp>
      <p:sp>
        <p:nvSpPr>
          <p:cNvPr id="106498" name="Rectangle 2"/>
          <p:cNvSpPr>
            <a:spLocks noGrp="1" noChangeArrowheads="1"/>
          </p:cNvSpPr>
          <p:nvPr>
            <p:ph type="title"/>
          </p:nvPr>
        </p:nvSpPr>
        <p:spPr>
          <a:xfrm>
            <a:off x="1219200" y="838200"/>
            <a:ext cx="7162800" cy="838200"/>
          </a:xfrm>
        </p:spPr>
        <p:txBody>
          <a:bodyPr/>
          <a:lstStyle/>
          <a:p>
            <a:pPr eaLnBrk="1" hangingPunct="1">
              <a:lnSpc>
                <a:spcPct val="70000"/>
              </a:lnSpc>
            </a:pPr>
            <a:r>
              <a:rPr lang="zh-CN" altLang="en-US" sz="4000" dirty="0"/>
              <a:t>国际会计专业方向的教学安排</a:t>
            </a:r>
          </a:p>
        </p:txBody>
      </p:sp>
      <p:sp>
        <p:nvSpPr>
          <p:cNvPr id="106499" name="Rectangle 3"/>
          <p:cNvSpPr>
            <a:spLocks noGrp="1" noChangeArrowheads="1"/>
          </p:cNvSpPr>
          <p:nvPr>
            <p:ph type="body" idx="1"/>
          </p:nvPr>
        </p:nvSpPr>
        <p:spPr>
          <a:xfrm>
            <a:off x="685800" y="1676400"/>
            <a:ext cx="8001000" cy="4572000"/>
          </a:xfrm>
        </p:spPr>
        <p:txBody>
          <a:bodyPr/>
          <a:lstStyle/>
          <a:p>
            <a:pPr eaLnBrk="1" hangingPunct="1">
              <a:lnSpc>
                <a:spcPct val="120000"/>
              </a:lnSpc>
            </a:pPr>
            <a:r>
              <a:rPr lang="zh-CN" altLang="en-US" sz="2400" dirty="0">
                <a:latin typeface="楷体_GB2312" pitchFamily="49" charset="-122"/>
              </a:rPr>
              <a:t>实施循序渐进、</a:t>
            </a:r>
            <a:r>
              <a:rPr lang="zh-CN" altLang="en-US" sz="2400" dirty="0">
                <a:solidFill>
                  <a:srgbClr val="FF0000"/>
                </a:solidFill>
                <a:latin typeface="楷体_GB2312" pitchFamily="49" charset="-122"/>
              </a:rPr>
              <a:t>全过程双语教学模式</a:t>
            </a:r>
            <a:r>
              <a:rPr lang="zh-CN" altLang="en-US" sz="2400" dirty="0">
                <a:latin typeface="楷体_GB2312" pitchFamily="49" charset="-122"/>
              </a:rPr>
              <a:t>。 </a:t>
            </a:r>
          </a:p>
          <a:p>
            <a:pPr eaLnBrk="1" hangingPunct="1">
              <a:lnSpc>
                <a:spcPct val="120000"/>
              </a:lnSpc>
            </a:pPr>
            <a:r>
              <a:rPr lang="zh-CN" altLang="en-US" sz="2400" dirty="0">
                <a:latin typeface="楷体_GB2312" pitchFamily="49" charset="-122"/>
              </a:rPr>
              <a:t>在</a:t>
            </a:r>
            <a:r>
              <a:rPr lang="en-US" altLang="zh-CN" sz="2400" dirty="0">
                <a:latin typeface="楷体_GB2312" pitchFamily="49" charset="-122"/>
              </a:rPr>
              <a:t>9</a:t>
            </a:r>
            <a:r>
              <a:rPr lang="zh-CN" altLang="en-US" sz="2400" dirty="0">
                <a:latin typeface="楷体_GB2312" pitchFamily="49" charset="-122"/>
              </a:rPr>
              <a:t>门专业主干课中，采取循序渐进的模式实行双语教学，逐步加大英语授课比重。 </a:t>
            </a:r>
          </a:p>
          <a:p>
            <a:pPr eaLnBrk="1" hangingPunct="1">
              <a:lnSpc>
                <a:spcPct val="120000"/>
              </a:lnSpc>
            </a:pPr>
            <a:r>
              <a:rPr lang="zh-CN" altLang="en-US" sz="2400" dirty="0">
                <a:latin typeface="楷体_GB2312" pitchFamily="49" charset="-122"/>
              </a:rPr>
              <a:t>所有专业课程的作业、考试、课堂报告等均要求用</a:t>
            </a:r>
            <a:r>
              <a:rPr lang="zh-CN" altLang="en-US" sz="2400" dirty="0">
                <a:solidFill>
                  <a:srgbClr val="FF0000"/>
                </a:solidFill>
                <a:latin typeface="楷体_GB2312" pitchFamily="49" charset="-122"/>
              </a:rPr>
              <a:t>英语完成</a:t>
            </a:r>
            <a:r>
              <a:rPr lang="zh-CN" altLang="en-US" sz="2400" dirty="0">
                <a:latin typeface="楷体_GB2312" pitchFamily="49" charset="-122"/>
              </a:rPr>
              <a:t>。 </a:t>
            </a:r>
          </a:p>
          <a:p>
            <a:pPr eaLnBrk="1" hangingPunct="1">
              <a:lnSpc>
                <a:spcPct val="120000"/>
              </a:lnSpc>
            </a:pPr>
            <a:r>
              <a:rPr lang="zh-CN" altLang="en-US" sz="2400" dirty="0">
                <a:latin typeface="楷体_GB2312" pitchFamily="49" charset="-122"/>
              </a:rPr>
              <a:t>不仅保证了学生对专业知识的理解，也极大地提高了学生实际运用英语的能力，达到了双语教学的目的。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wipe(left)">
                                      <p:cBhvr>
                                        <p:cTn id="7" dur="5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 calcmode="lin" valueType="num">
                                      <p:cBhvr additive="base">
                                        <p:cTn id="12"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6499">
                                            <p:txEl>
                                              <p:pRg st="1" end="1"/>
                                            </p:txEl>
                                          </p:spTgt>
                                        </p:tgtEl>
                                        <p:attrNameLst>
                                          <p:attrName>style.visibility</p:attrName>
                                        </p:attrNameLst>
                                      </p:cBhvr>
                                      <p:to>
                                        <p:strVal val="visible"/>
                                      </p:to>
                                    </p:set>
                                    <p:anim calcmode="lin" valueType="num">
                                      <p:cBhvr additive="base">
                                        <p:cTn id="18"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6499">
                                            <p:txEl>
                                              <p:pRg st="2" end="2"/>
                                            </p:txEl>
                                          </p:spTgt>
                                        </p:tgtEl>
                                        <p:attrNameLst>
                                          <p:attrName>style.visibility</p:attrName>
                                        </p:attrNameLst>
                                      </p:cBhvr>
                                      <p:to>
                                        <p:strVal val="visible"/>
                                      </p:to>
                                    </p:set>
                                    <p:anim calcmode="lin" valueType="num">
                                      <p:cBhvr additive="base">
                                        <p:cTn id="24"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6499">
                                            <p:txEl>
                                              <p:pRg st="3" end="3"/>
                                            </p:txEl>
                                          </p:spTgt>
                                        </p:tgtEl>
                                        <p:attrNameLst>
                                          <p:attrName>style.visibility</p:attrName>
                                        </p:attrNameLst>
                                      </p:cBhvr>
                                      <p:to>
                                        <p:strVal val="visible"/>
                                      </p:to>
                                    </p:set>
                                    <p:anim calcmode="lin" valueType="num">
                                      <p:cBhvr additive="base">
                                        <p:cTn id="30"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87"/>
          <p:cNvSpPr>
            <a:spLocks noGrp="1" noChangeArrowheads="1"/>
          </p:cNvSpPr>
          <p:nvPr>
            <p:ph type="title"/>
          </p:nvPr>
        </p:nvSpPr>
        <p:spPr>
          <a:xfrm>
            <a:off x="468313" y="476250"/>
            <a:ext cx="8207375" cy="1143000"/>
          </a:xfrm>
        </p:spPr>
        <p:txBody>
          <a:bodyPr/>
          <a:lstStyle/>
          <a:p>
            <a:pPr eaLnBrk="1" hangingPunct="1"/>
            <a:r>
              <a:rPr lang="en-US" altLang="zh-CN" sz="3600" dirty="0">
                <a:solidFill>
                  <a:srgbClr val="FF0000"/>
                </a:solidFill>
              </a:rPr>
              <a:t>CPA Canada</a:t>
            </a:r>
            <a:r>
              <a:rPr lang="zh-CN" altLang="en-US" sz="3600" dirty="0">
                <a:solidFill>
                  <a:srgbClr val="FF0000"/>
                </a:solidFill>
              </a:rPr>
              <a:t>项目专业核心课</a:t>
            </a:r>
            <a:r>
              <a:rPr lang="en-US" altLang="zh-CN" sz="3600" dirty="0">
                <a:solidFill>
                  <a:srgbClr val="FF0000"/>
                </a:solidFill>
              </a:rPr>
              <a:t>(9+2</a:t>
            </a:r>
            <a:r>
              <a:rPr lang="zh-CN" altLang="en-US" sz="3600" dirty="0">
                <a:solidFill>
                  <a:srgbClr val="FF0000"/>
                </a:solidFill>
              </a:rPr>
              <a:t>门</a:t>
            </a:r>
            <a:r>
              <a:rPr lang="en-US" altLang="zh-CN" sz="3600" dirty="0">
                <a:solidFill>
                  <a:srgbClr val="FF0000"/>
                </a:solidFill>
              </a:rPr>
              <a:t>)</a:t>
            </a:r>
            <a:endParaRPr lang="zh-CN" altLang="en-US" sz="3600" dirty="0">
              <a:solidFill>
                <a:srgbClr val="FF0000"/>
              </a:solidFill>
            </a:endParaRPr>
          </a:p>
        </p:txBody>
      </p:sp>
      <p:graphicFrame>
        <p:nvGraphicFramePr>
          <p:cNvPr id="160957" name="Group 189"/>
          <p:cNvGraphicFramePr>
            <a:graphicFrameLocks noGrp="1"/>
          </p:cNvGraphicFramePr>
          <p:nvPr>
            <p:ph idx="1"/>
          </p:nvPr>
        </p:nvGraphicFramePr>
        <p:xfrm>
          <a:off x="250825" y="1412875"/>
          <a:ext cx="8713787" cy="5075238"/>
        </p:xfrm>
        <a:graphic>
          <a:graphicData uri="http://schemas.openxmlformats.org/drawingml/2006/table">
            <a:tbl>
              <a:tblPr/>
              <a:tblGrid>
                <a:gridCol w="5316887">
                  <a:extLst>
                    <a:ext uri="{9D8B030D-6E8A-4147-A177-3AD203B41FA5}">
                      <a16:colId xmlns:a16="http://schemas.microsoft.com/office/drawing/2014/main" val="20000"/>
                    </a:ext>
                  </a:extLst>
                </a:gridCol>
                <a:gridCol w="2510752">
                  <a:extLst>
                    <a:ext uri="{9D8B030D-6E8A-4147-A177-3AD203B41FA5}">
                      <a16:colId xmlns:a16="http://schemas.microsoft.com/office/drawing/2014/main" val="20001"/>
                    </a:ext>
                  </a:extLst>
                </a:gridCol>
                <a:gridCol w="886148">
                  <a:extLst>
                    <a:ext uri="{9D8B030D-6E8A-4147-A177-3AD203B41FA5}">
                      <a16:colId xmlns:a16="http://schemas.microsoft.com/office/drawing/2014/main" val="20002"/>
                    </a:ext>
                  </a:extLst>
                </a:gridCol>
              </a:tblGrid>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1  Introductory Financial Accounting </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初级财务会计</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9">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本</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校</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教</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师</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授</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课</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 </a:t>
                      </a:r>
                      <a:r>
                        <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外</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方</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辅</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rPr>
                        <a:t>导</a:t>
                      </a:r>
                      <a:endParaRPr kumimoji="1" lang="en-US" altLang="zh-CN" sz="2400" b="1" i="0" u="none" strike="noStrike" cap="none" normalizeH="0" baseline="0" dirty="0">
                        <a:ln>
                          <a:noFill/>
                        </a:ln>
                        <a:solidFill>
                          <a:srgbClr val="FF0000"/>
                        </a:solidFill>
                        <a:effectLst/>
                        <a:latin typeface="Times New Roman" pitchFamily="18" charset="0"/>
                        <a:ea typeface="宋体" pitchFamily="2" charset="-122"/>
                        <a:cs typeface="Calibri" pitchFamily="34" charset="0"/>
                      </a:endParaRPr>
                    </a:p>
                  </a:txBody>
                  <a:tcPr marL="91449" marR="91449" marT="45723" marB="4572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2 </a:t>
                      </a:r>
                      <a:r>
                        <a:rPr kumimoji="1" lang="zh-CN" altLang="en-US"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 </a:t>
                      </a: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Introductory Management Accounting </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初级管理会计</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3  Intermediate  Management Accounting </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中级管理会计</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4  Intermediate Financial Reporting I</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中级财务会计</a:t>
                      </a:r>
                      <a:r>
                        <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1</a:t>
                      </a: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5  Intermediate Financial Reporting  II</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中级财务会计</a:t>
                      </a:r>
                      <a:r>
                        <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2</a:t>
                      </a: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6  Advanced Financial Reporting </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高级财务会计</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7  Corporate  Finance </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财务管理</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8  Audit  and Assurance</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审计学</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00"/>
                          </a:solidFill>
                          <a:effectLst/>
                          <a:latin typeface="Arial Narrow" pitchFamily="34" charset="0"/>
                          <a:ea typeface="宋体" pitchFamily="2" charset="-122"/>
                          <a:cs typeface="Calibri" pitchFamily="34" charset="0"/>
                        </a:rPr>
                        <a:t>9  Performance Management</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rPr>
                        <a:t>绩效管理</a:t>
                      </a: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chemeClr val="tx1"/>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1</a:t>
                      </a:r>
                      <a:r>
                        <a:rPr kumimoji="1" lang="zh-CN" altLang="en-US"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 </a:t>
                      </a:r>
                      <a:r>
                        <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Business Law</a:t>
                      </a: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商法</a:t>
                      </a:r>
                      <a:endPar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1" lang="zh-CN" altLang="en-US"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外方</a:t>
                      </a:r>
                      <a:endPar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1" lang="zh-CN" altLang="en-US"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辅导</a:t>
                      </a:r>
                      <a:endPar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endParaRPr>
                    </a:p>
                  </a:txBody>
                  <a:tcPr marL="91449" marR="91449" marT="45723" marB="4572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28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2 Taxation</a:t>
                      </a:r>
                    </a:p>
                  </a:txBody>
                  <a:tcPr marL="91449" marR="91449"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rPr>
                        <a:t>税法</a:t>
                      </a:r>
                      <a:endPar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endParaRPr>
                    </a:p>
                  </a:txBody>
                  <a:tcPr marL="91449" marR="9144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CN" sz="2400" b="1" i="0" u="none" strike="noStrike" cap="none" normalizeH="0" baseline="0" dirty="0">
                        <a:ln>
                          <a:noFill/>
                        </a:ln>
                        <a:solidFill>
                          <a:srgbClr val="0000FF"/>
                        </a:solidFill>
                        <a:effectLst/>
                        <a:latin typeface="Times New Roman" pitchFamily="18" charset="0"/>
                        <a:ea typeface="宋体" pitchFamily="2" charset="-122"/>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a:ln>
            <a:miter lim="800000"/>
            <a:headEnd/>
            <a:tailEnd/>
          </a:ln>
        </p:spPr>
        <p:txBody>
          <a:bodyPr/>
          <a:lstStyle/>
          <a:p>
            <a:fld id="{A64144CD-E8CE-42B8-AA9C-8CC251DD3AA0}" type="slidenum">
              <a:rPr lang="en-US" altLang="zh-CN" smtClean="0"/>
              <a:pPr/>
              <a:t>16</a:t>
            </a:fld>
            <a:endParaRPr lang="en-US" altLang="zh-CN"/>
          </a:p>
        </p:txBody>
      </p:sp>
      <p:sp>
        <p:nvSpPr>
          <p:cNvPr id="120836" name="Text Box 4"/>
          <p:cNvSpPr>
            <a:spLocks noGrp="1" noChangeArrowheads="1"/>
          </p:cNvSpPr>
          <p:nvPr>
            <p:ph type="body" idx="1"/>
          </p:nvPr>
        </p:nvSpPr>
        <p:spPr>
          <a:xfrm>
            <a:off x="685800" y="1828800"/>
            <a:ext cx="2819400" cy="4191000"/>
          </a:xfrm>
          <a:noFill/>
        </p:spPr>
        <p:txBody>
          <a:bodyPr lIns="91436" tIns="45718" rIns="91436" bIns="45718"/>
          <a:lstStyle/>
          <a:p>
            <a:pPr eaLnBrk="1" hangingPunct="1">
              <a:lnSpc>
                <a:spcPct val="140000"/>
              </a:lnSpc>
            </a:pPr>
            <a:r>
              <a:rPr lang="zh-CN" altLang="en-US" sz="2400">
                <a:latin typeface="楷体_GB2312" pitchFamily="49" charset="-122"/>
              </a:rPr>
              <a:t>本专业方向取得的教学成果在</a:t>
            </a:r>
            <a:r>
              <a:rPr lang="en-US" altLang="zh-CN" sz="2400">
                <a:latin typeface="楷体_GB2312" pitchFamily="49" charset="-122"/>
              </a:rPr>
              <a:t>2005</a:t>
            </a:r>
            <a:r>
              <a:rPr lang="zh-CN" altLang="en-US" sz="2400">
                <a:latin typeface="楷体_GB2312" pitchFamily="49" charset="-122"/>
              </a:rPr>
              <a:t>年被评为南开大学优秀教学成果一等奖，天津市优秀教学成果二等奖。</a:t>
            </a:r>
          </a:p>
          <a:p>
            <a:pPr eaLnBrk="1" hangingPunct="1">
              <a:lnSpc>
                <a:spcPct val="140000"/>
              </a:lnSpc>
              <a:buFontTx/>
              <a:buNone/>
            </a:pPr>
            <a:endParaRPr lang="en-US" altLang="zh-CN" sz="1800" b="0">
              <a:latin typeface="Arial" charset="0"/>
              <a:ea typeface="宋体" pitchFamily="2" charset="-122"/>
            </a:endParaRPr>
          </a:p>
        </p:txBody>
      </p:sp>
      <p:sp>
        <p:nvSpPr>
          <p:cNvPr id="120839" name="Rectangle 7"/>
          <p:cNvSpPr>
            <a:spLocks noGrp="1" noChangeArrowheads="1"/>
          </p:cNvSpPr>
          <p:nvPr>
            <p:ph type="title"/>
          </p:nvPr>
        </p:nvSpPr>
        <p:spPr>
          <a:xfrm>
            <a:off x="838200" y="762000"/>
            <a:ext cx="7467600" cy="1143000"/>
          </a:xfrm>
          <a:noFill/>
        </p:spPr>
        <p:txBody>
          <a:bodyPr/>
          <a:lstStyle/>
          <a:p>
            <a:pPr eaLnBrk="1" hangingPunct="1"/>
            <a:r>
              <a:rPr lang="zh-CN" altLang="en-US" sz="4000"/>
              <a:t>国际会计专业方向的教学成果</a:t>
            </a:r>
          </a:p>
        </p:txBody>
      </p:sp>
      <p:pic>
        <p:nvPicPr>
          <p:cNvPr id="23557" name="Picture 11"/>
          <p:cNvPicPr>
            <a:picLocks noChangeAspect="1" noChangeArrowheads="1"/>
          </p:cNvPicPr>
          <p:nvPr/>
        </p:nvPicPr>
        <p:blipFill>
          <a:blip r:embed="rId3" cstate="print"/>
          <a:srcRect/>
          <a:stretch>
            <a:fillRect/>
          </a:stretch>
        </p:blipFill>
        <p:spPr bwMode="auto">
          <a:xfrm>
            <a:off x="3538538" y="1954213"/>
            <a:ext cx="3986212" cy="2987675"/>
          </a:xfrm>
          <a:prstGeom prst="rect">
            <a:avLst/>
          </a:prstGeom>
          <a:noFill/>
          <a:ln w="9525">
            <a:noFill/>
            <a:miter lim="800000"/>
            <a:headEnd/>
            <a:tailEnd/>
          </a:ln>
          <a:effectLst/>
        </p:spPr>
      </p:pic>
      <p:pic>
        <p:nvPicPr>
          <p:cNvPr id="23558" name="Picture 12"/>
          <p:cNvPicPr>
            <a:picLocks noChangeAspect="1" noChangeArrowheads="1"/>
          </p:cNvPicPr>
          <p:nvPr/>
        </p:nvPicPr>
        <p:blipFill>
          <a:blip r:embed="rId4" cstate="print"/>
          <a:srcRect/>
          <a:stretch>
            <a:fillRect/>
          </a:stretch>
        </p:blipFill>
        <p:spPr bwMode="auto">
          <a:xfrm>
            <a:off x="5219700" y="3665538"/>
            <a:ext cx="3810000" cy="2859087"/>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9"/>
                                        </p:tgtEl>
                                        <p:attrNameLst>
                                          <p:attrName>style.visibility</p:attrName>
                                        </p:attrNameLst>
                                      </p:cBhvr>
                                      <p:to>
                                        <p:strVal val="visible"/>
                                      </p:to>
                                    </p:set>
                                    <p:animEffect transition="in" filter="wipe(left)">
                                      <p:cBhvr>
                                        <p:cTn id="7" dur="500"/>
                                        <p:tgtEl>
                                          <p:spTgt spid="1208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0836">
                                            <p:txEl>
                                              <p:pRg st="0" end="0"/>
                                            </p:txEl>
                                          </p:spTgt>
                                        </p:tgtEl>
                                        <p:attrNameLst>
                                          <p:attrName>style.visibility</p:attrName>
                                        </p:attrNameLst>
                                      </p:cBhvr>
                                      <p:to>
                                        <p:strVal val="visible"/>
                                      </p:to>
                                    </p:set>
                                    <p:anim calcmode="lin" valueType="num">
                                      <p:cBhvr additive="base">
                                        <p:cTn id="12" dur="500" fill="hold"/>
                                        <p:tgtEl>
                                          <p:spTgt spid="12083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08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autoUpdateAnimBg="0"/>
      <p:bldP spid="12083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a:ln>
            <a:miter lim="800000"/>
            <a:headEnd/>
            <a:tailEnd/>
          </a:ln>
        </p:spPr>
        <p:txBody>
          <a:bodyPr/>
          <a:lstStyle/>
          <a:p>
            <a:fld id="{91336758-F1CE-4D41-843A-7FFEBEC190C1}" type="slidenum">
              <a:rPr lang="en-US" altLang="zh-CN" smtClean="0"/>
              <a:pPr/>
              <a:t>17</a:t>
            </a:fld>
            <a:endParaRPr lang="en-US" altLang="zh-CN"/>
          </a:p>
        </p:txBody>
      </p:sp>
      <p:sp>
        <p:nvSpPr>
          <p:cNvPr id="24579" name="Rectangle 2"/>
          <p:cNvSpPr>
            <a:spLocks noGrp="1" noChangeArrowheads="1"/>
          </p:cNvSpPr>
          <p:nvPr>
            <p:ph type="title"/>
          </p:nvPr>
        </p:nvSpPr>
        <p:spPr/>
        <p:txBody>
          <a:bodyPr/>
          <a:lstStyle/>
          <a:p>
            <a:pPr eaLnBrk="1" hangingPunct="1"/>
            <a:endParaRPr lang="zh-CN" altLang="zh-CN"/>
          </a:p>
        </p:txBody>
      </p:sp>
      <p:sp>
        <p:nvSpPr>
          <p:cNvPr id="24580" name="Rectangle 3"/>
          <p:cNvSpPr>
            <a:spLocks noGrp="1" noChangeArrowheads="1"/>
          </p:cNvSpPr>
          <p:nvPr>
            <p:ph type="body" idx="1"/>
          </p:nvPr>
        </p:nvSpPr>
        <p:spPr/>
        <p:txBody>
          <a:bodyPr/>
          <a:lstStyle/>
          <a:p>
            <a:pPr eaLnBrk="1" hangingPunct="1"/>
            <a:endParaRPr lang="zh-CN" altLang="zh-CN"/>
          </a:p>
        </p:txBody>
      </p:sp>
      <p:pic>
        <p:nvPicPr>
          <p:cNvPr id="24581" name="Picture 4"/>
          <p:cNvPicPr>
            <a:picLocks noChangeAspect="1" noChangeArrowheads="1"/>
          </p:cNvPicPr>
          <p:nvPr/>
        </p:nvPicPr>
        <p:blipFill>
          <a:blip r:embed="rId2" cstate="print"/>
          <a:srcRect/>
          <a:stretch>
            <a:fillRect/>
          </a:stretch>
        </p:blipFill>
        <p:spPr bwMode="auto">
          <a:xfrm>
            <a:off x="163513" y="44450"/>
            <a:ext cx="8818562" cy="6770688"/>
          </a:xfrm>
          <a:prstGeom prst="rect">
            <a:avLst/>
          </a:prstGeom>
          <a:noFill/>
          <a:ln w="9525">
            <a:noFill/>
            <a:miter lim="800000"/>
            <a:headEnd/>
            <a:tailEnd/>
          </a:ln>
        </p:spPr>
      </p:pic>
      <p:sp>
        <p:nvSpPr>
          <p:cNvPr id="24582" name="Text Box 5"/>
          <p:cNvSpPr txBox="1">
            <a:spLocks noChangeArrowheads="1"/>
          </p:cNvSpPr>
          <p:nvPr/>
        </p:nvSpPr>
        <p:spPr bwMode="auto">
          <a:xfrm>
            <a:off x="900113" y="5229225"/>
            <a:ext cx="7993062" cy="1249363"/>
          </a:xfrm>
          <a:prstGeom prst="rect">
            <a:avLst/>
          </a:prstGeom>
          <a:noFill/>
          <a:ln w="9525">
            <a:noFill/>
            <a:miter lim="800000"/>
            <a:headEnd/>
            <a:tailEnd/>
          </a:ln>
          <a:effectLst/>
        </p:spPr>
        <p:txBody>
          <a:bodyPr>
            <a:spAutoFit/>
          </a:bodyPr>
          <a:lstStyle/>
          <a:p>
            <a:pPr>
              <a:spcBef>
                <a:spcPct val="50000"/>
              </a:spcBef>
            </a:pPr>
            <a:r>
              <a:rPr lang="zh-CN" altLang="en-US" sz="4000">
                <a:solidFill>
                  <a:srgbClr val="FFFF00"/>
                </a:solidFill>
                <a:latin typeface="黑体" pitchFamily="2" charset="-122"/>
                <a:ea typeface="黑体" pitchFamily="2" charset="-122"/>
              </a:rPr>
              <a:t>人民大会堂颁奖与毕业典礼合影</a:t>
            </a:r>
          </a:p>
          <a:p>
            <a:pPr algn="ctr">
              <a:spcBef>
                <a:spcPct val="50000"/>
              </a:spcBef>
            </a:pPr>
            <a:r>
              <a:rPr lang="en-US" altLang="zh-CN">
                <a:solidFill>
                  <a:srgbClr val="FFFF00"/>
                </a:solidFill>
              </a:rPr>
              <a:t>2008</a:t>
            </a:r>
            <a:r>
              <a:rPr lang="zh-CN" altLang="en-US">
                <a:solidFill>
                  <a:srgbClr val="FFFF00"/>
                </a:solidFill>
              </a:rPr>
              <a:t>年</a:t>
            </a:r>
            <a:r>
              <a:rPr lang="en-US" altLang="zh-CN">
                <a:solidFill>
                  <a:srgbClr val="FFFF00"/>
                </a:solidFill>
              </a:rPr>
              <a:t>12</a:t>
            </a:r>
            <a:r>
              <a:rPr lang="zh-CN" altLang="en-US">
                <a:solidFill>
                  <a:srgbClr val="FFFF00"/>
                </a:solidFill>
              </a:rPr>
              <a:t>月</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通过加拿大特许专业会计师资格考试</a:t>
            </a:r>
          </a:p>
        </p:txBody>
      </p:sp>
      <p:sp>
        <p:nvSpPr>
          <p:cNvPr id="3" name="内容占位符 2"/>
          <p:cNvSpPr>
            <a:spLocks noGrp="1"/>
          </p:cNvSpPr>
          <p:nvPr>
            <p:ph idx="1"/>
          </p:nvPr>
        </p:nvSpPr>
        <p:spPr>
          <a:xfrm>
            <a:off x="685800" y="1981200"/>
            <a:ext cx="7772400" cy="4472136"/>
          </a:xfrm>
        </p:spPr>
        <p:txBody>
          <a:bodyPr/>
          <a:lstStyle/>
          <a:p>
            <a:r>
              <a:rPr lang="zh-CN" altLang="en-US" dirty="0"/>
              <a:t>完成后续综合认证阶段的</a:t>
            </a:r>
            <a:r>
              <a:rPr lang="en-US" altLang="zh-CN" dirty="0"/>
              <a:t>6</a:t>
            </a:r>
            <a:r>
              <a:rPr lang="zh-CN" altLang="en-US" dirty="0"/>
              <a:t>门考试</a:t>
            </a:r>
            <a:endParaRPr lang="en-US" altLang="zh-CN" dirty="0"/>
          </a:p>
          <a:p>
            <a:pPr>
              <a:buNone/>
            </a:pPr>
            <a:r>
              <a:rPr lang="zh-CN" altLang="en-US" dirty="0"/>
              <a:t>    其中一门是</a:t>
            </a:r>
            <a:r>
              <a:rPr lang="en-US" altLang="zh-CN" dirty="0"/>
              <a:t>《</a:t>
            </a:r>
            <a:r>
              <a:rPr lang="zh-CN" altLang="zh-CN" dirty="0"/>
              <a:t>小组仿真案例</a:t>
            </a:r>
            <a:r>
              <a:rPr lang="en-US" altLang="zh-CN" dirty="0"/>
              <a:t>》</a:t>
            </a:r>
            <a:r>
              <a:rPr lang="zh-CN" altLang="en-US" dirty="0"/>
              <a:t>，一门是</a:t>
            </a:r>
            <a:r>
              <a:rPr lang="en-US" altLang="zh-CN" dirty="0"/>
              <a:t>《</a:t>
            </a:r>
            <a:r>
              <a:rPr lang="zh-CN" altLang="zh-CN" dirty="0"/>
              <a:t>综合考试准备</a:t>
            </a:r>
            <a:r>
              <a:rPr lang="en-US" altLang="zh-CN" dirty="0"/>
              <a:t>》</a:t>
            </a:r>
          </a:p>
          <a:p>
            <a:r>
              <a:rPr lang="zh-CN" altLang="en-US" dirty="0"/>
              <a:t>综合考试</a:t>
            </a:r>
            <a:endParaRPr lang="en-US" altLang="zh-CN" dirty="0"/>
          </a:p>
        </p:txBody>
      </p:sp>
      <p:sp>
        <p:nvSpPr>
          <p:cNvPr id="4" name="灯片编号占位符 3"/>
          <p:cNvSpPr>
            <a:spLocks noGrp="1"/>
          </p:cNvSpPr>
          <p:nvPr>
            <p:ph type="sldNum" sz="quarter" idx="12"/>
          </p:nvPr>
        </p:nvSpPr>
        <p:spPr/>
        <p:txBody>
          <a:bodyPr/>
          <a:lstStyle/>
          <a:p>
            <a:pPr>
              <a:defRPr/>
            </a:pPr>
            <a:fld id="{AB928433-6783-4F3F-8DC0-1F858574F025}" type="slidenum">
              <a:rPr lang="en-US" altLang="zh-CN" smtClean="0"/>
              <a:pPr>
                <a:defRPr/>
              </a:pPr>
              <a:t>18</a:t>
            </a:fld>
            <a:endParaRPr lang="en-US" altLang="zh-CN"/>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a:t>加方</a:t>
            </a:r>
            <a:r>
              <a:rPr lang="zh-CN" altLang="en-US" dirty="0"/>
              <a:t>收费：</a:t>
            </a:r>
            <a:endParaRPr lang="en-US" altLang="zh-CN" dirty="0"/>
          </a:p>
          <a:p>
            <a:pPr>
              <a:buNone/>
            </a:pPr>
            <a:r>
              <a:rPr lang="zh-CN" altLang="en-US" dirty="0"/>
              <a:t>    每年</a:t>
            </a:r>
            <a:r>
              <a:rPr lang="en-US" altLang="zh-CN" dirty="0"/>
              <a:t>5,800</a:t>
            </a:r>
            <a:r>
              <a:rPr lang="zh-CN" altLang="en-US" dirty="0"/>
              <a:t>人民币</a:t>
            </a:r>
          </a:p>
        </p:txBody>
      </p:sp>
      <p:sp>
        <p:nvSpPr>
          <p:cNvPr id="4" name="灯片编号占位符 3"/>
          <p:cNvSpPr>
            <a:spLocks noGrp="1"/>
          </p:cNvSpPr>
          <p:nvPr>
            <p:ph type="sldNum" sz="quarter" idx="12"/>
          </p:nvPr>
        </p:nvSpPr>
        <p:spPr/>
        <p:txBody>
          <a:bodyPr/>
          <a:lstStyle/>
          <a:p>
            <a:pPr>
              <a:defRPr/>
            </a:pPr>
            <a:fld id="{AB928433-6783-4F3F-8DC0-1F858574F025}" type="slidenum">
              <a:rPr lang="en-US" altLang="zh-CN" smtClean="0"/>
              <a:pPr>
                <a:defRPr/>
              </a:pPr>
              <a:t>19</a:t>
            </a:fld>
            <a:endParaRPr lang="en-US" altLang="zh-CN"/>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a:ln>
            <a:miter lim="800000"/>
            <a:headEnd/>
            <a:tailEnd/>
          </a:ln>
        </p:spPr>
        <p:txBody>
          <a:bodyPr/>
          <a:lstStyle/>
          <a:p>
            <a:fld id="{79D1935A-44F1-4204-B48A-B2AA4F2E0224}" type="slidenum">
              <a:rPr lang="en-US" altLang="zh-CN" smtClean="0"/>
              <a:pPr/>
              <a:t>2</a:t>
            </a:fld>
            <a:endParaRPr lang="en-US" altLang="zh-CN"/>
          </a:p>
        </p:txBody>
      </p:sp>
      <p:sp>
        <p:nvSpPr>
          <p:cNvPr id="5122" name="Rectangle 2"/>
          <p:cNvSpPr>
            <a:spLocks noGrp="1" noChangeArrowheads="1"/>
          </p:cNvSpPr>
          <p:nvPr>
            <p:ph type="title"/>
          </p:nvPr>
        </p:nvSpPr>
        <p:spPr/>
        <p:txBody>
          <a:bodyPr/>
          <a:lstStyle/>
          <a:p>
            <a:pPr eaLnBrk="1" hangingPunct="1"/>
            <a:r>
              <a:rPr lang="zh-CN" altLang="en-US" dirty="0"/>
              <a:t>会计学科发展历程</a:t>
            </a:r>
          </a:p>
        </p:txBody>
      </p:sp>
      <p:sp>
        <p:nvSpPr>
          <p:cNvPr id="5123" name="Rectangle 3"/>
          <p:cNvSpPr>
            <a:spLocks noGrp="1" noChangeArrowheads="1"/>
          </p:cNvSpPr>
          <p:nvPr>
            <p:ph type="body" idx="1"/>
          </p:nvPr>
        </p:nvSpPr>
        <p:spPr>
          <a:xfrm>
            <a:off x="323850" y="1700808"/>
            <a:ext cx="8351838" cy="5004791"/>
          </a:xfrm>
        </p:spPr>
        <p:txBody>
          <a:bodyPr/>
          <a:lstStyle/>
          <a:p>
            <a:pPr algn="just" eaLnBrk="1" hangingPunct="1">
              <a:lnSpc>
                <a:spcPct val="110000"/>
              </a:lnSpc>
            </a:pPr>
            <a:r>
              <a:rPr lang="zh-CN" altLang="en-US" sz="2500" dirty="0">
                <a:solidFill>
                  <a:srgbClr val="000000"/>
                </a:solidFill>
                <a:latin typeface="宋体" pitchFamily="2" charset="-122"/>
                <a:ea typeface="宋体" pitchFamily="2" charset="-122"/>
              </a:rPr>
              <a:t>国际会计专业隶属于商学院会计学系</a:t>
            </a:r>
            <a:endParaRPr lang="en-US" altLang="zh-CN" sz="2500" dirty="0">
              <a:solidFill>
                <a:srgbClr val="000000"/>
              </a:solidFill>
              <a:latin typeface="宋体" pitchFamily="2" charset="-122"/>
              <a:ea typeface="宋体" pitchFamily="2" charset="-122"/>
            </a:endParaRPr>
          </a:p>
          <a:p>
            <a:pPr algn="just" eaLnBrk="1" hangingPunct="1">
              <a:lnSpc>
                <a:spcPct val="110000"/>
              </a:lnSpc>
            </a:pPr>
            <a:r>
              <a:rPr lang="zh-CN" altLang="en-US" sz="2500" dirty="0">
                <a:solidFill>
                  <a:srgbClr val="000000"/>
                </a:solidFill>
                <a:latin typeface="宋体" pitchFamily="2" charset="-122"/>
                <a:ea typeface="宋体" pitchFamily="2" charset="-122"/>
              </a:rPr>
              <a:t>会计学科（系）是南开大学成立时最早设立的系科之一。</a:t>
            </a:r>
          </a:p>
          <a:p>
            <a:pPr algn="just" eaLnBrk="1" hangingPunct="1">
              <a:lnSpc>
                <a:spcPct val="110000"/>
              </a:lnSpc>
            </a:pPr>
            <a:r>
              <a:rPr lang="en-US" altLang="zh-CN" sz="2500" dirty="0">
                <a:solidFill>
                  <a:srgbClr val="000000"/>
                </a:solidFill>
                <a:latin typeface="宋体" pitchFamily="2" charset="-122"/>
                <a:ea typeface="宋体" pitchFamily="2" charset="-122"/>
              </a:rPr>
              <a:t>1919</a:t>
            </a:r>
            <a:r>
              <a:rPr lang="zh-CN" altLang="en-US" sz="2500" dirty="0">
                <a:solidFill>
                  <a:srgbClr val="000000"/>
                </a:solidFill>
                <a:latin typeface="宋体" pitchFamily="2" charset="-122"/>
                <a:ea typeface="宋体" pitchFamily="2" charset="-122"/>
              </a:rPr>
              <a:t>年南开大学建校时，时任南开大学校长的张伯苓先生提出了“文以治国、理以强国、商以富国”的办学宗旨。</a:t>
            </a:r>
          </a:p>
          <a:p>
            <a:pPr algn="just" eaLnBrk="1" hangingPunct="1">
              <a:lnSpc>
                <a:spcPct val="110000"/>
              </a:lnSpc>
            </a:pPr>
            <a:r>
              <a:rPr lang="en-US" altLang="zh-CN" sz="2500" dirty="0">
                <a:solidFill>
                  <a:srgbClr val="000000"/>
                </a:solidFill>
                <a:latin typeface="宋体" pitchFamily="2" charset="-122"/>
                <a:ea typeface="宋体" pitchFamily="2" charset="-122"/>
              </a:rPr>
              <a:t>1987</a:t>
            </a:r>
            <a:r>
              <a:rPr lang="zh-CN" altLang="en-US" sz="2500" dirty="0">
                <a:solidFill>
                  <a:srgbClr val="000000"/>
                </a:solidFill>
                <a:latin typeface="宋体" pitchFamily="2" charset="-122"/>
                <a:ea typeface="宋体" pitchFamily="2" charset="-122"/>
              </a:rPr>
              <a:t>年会计学系开始招收硕士研究生</a:t>
            </a:r>
          </a:p>
          <a:p>
            <a:pPr algn="just" eaLnBrk="1" hangingPunct="1">
              <a:lnSpc>
                <a:spcPct val="110000"/>
              </a:lnSpc>
            </a:pPr>
            <a:r>
              <a:rPr lang="en-US" altLang="zh-CN" sz="2500" dirty="0">
                <a:solidFill>
                  <a:srgbClr val="000000"/>
                </a:solidFill>
                <a:latin typeface="宋体" pitchFamily="2" charset="-122"/>
                <a:ea typeface="宋体" pitchFamily="2" charset="-122"/>
              </a:rPr>
              <a:t>2002</a:t>
            </a:r>
            <a:r>
              <a:rPr lang="zh-CN" altLang="en-US" sz="2500" dirty="0">
                <a:solidFill>
                  <a:srgbClr val="000000"/>
                </a:solidFill>
                <a:latin typeface="宋体" pitchFamily="2" charset="-122"/>
                <a:ea typeface="宋体" pitchFamily="2" charset="-122"/>
              </a:rPr>
              <a:t>年开始招收博士研究生</a:t>
            </a:r>
          </a:p>
          <a:p>
            <a:pPr algn="just" eaLnBrk="1" hangingPunct="1">
              <a:lnSpc>
                <a:spcPct val="110000"/>
              </a:lnSpc>
            </a:pPr>
            <a:r>
              <a:rPr lang="en-US" altLang="zh-CN" sz="2500" dirty="0">
                <a:latin typeface="宋体" pitchFamily="2" charset="-122"/>
                <a:ea typeface="宋体" pitchFamily="2" charset="-122"/>
              </a:rPr>
              <a:t>2004</a:t>
            </a:r>
            <a:r>
              <a:rPr lang="zh-CN" altLang="en-US" sz="2500" dirty="0">
                <a:latin typeface="宋体" pitchFamily="2" charset="-122"/>
                <a:ea typeface="宋体" pitchFamily="2" charset="-122"/>
              </a:rPr>
              <a:t>年被批准为全国首批</a:t>
            </a:r>
            <a:r>
              <a:rPr lang="en-US" altLang="zh-CN" sz="2500" dirty="0">
                <a:latin typeface="宋体" pitchFamily="2" charset="-122"/>
                <a:ea typeface="宋体" pitchFamily="2" charset="-122"/>
              </a:rPr>
              <a:t>20</a:t>
            </a:r>
            <a:r>
              <a:rPr lang="zh-CN" altLang="en-US" sz="2500" dirty="0">
                <a:latin typeface="宋体" pitchFamily="2" charset="-122"/>
                <a:ea typeface="宋体" pitchFamily="2" charset="-122"/>
              </a:rPr>
              <a:t>家会计专业硕士</a:t>
            </a:r>
            <a:r>
              <a:rPr lang="en-US" altLang="zh-CN" sz="2500" dirty="0">
                <a:latin typeface="宋体" pitchFamily="2" charset="-122"/>
                <a:ea typeface="宋体" pitchFamily="2" charset="-122"/>
              </a:rPr>
              <a:t>(</a:t>
            </a:r>
            <a:r>
              <a:rPr lang="en-US" altLang="zh-CN" sz="2500" dirty="0" err="1">
                <a:latin typeface="宋体" pitchFamily="2" charset="-122"/>
                <a:ea typeface="宋体" pitchFamily="2" charset="-122"/>
              </a:rPr>
              <a:t>MPAcc</a:t>
            </a:r>
            <a:r>
              <a:rPr lang="en-US" altLang="zh-CN" sz="2500" dirty="0">
                <a:latin typeface="宋体" pitchFamily="2" charset="-122"/>
                <a:ea typeface="宋体" pitchFamily="2" charset="-122"/>
              </a:rPr>
              <a:t>)</a:t>
            </a:r>
            <a:r>
              <a:rPr lang="zh-CN" altLang="en-US" sz="2500" dirty="0">
                <a:latin typeface="宋体" pitchFamily="2" charset="-122"/>
                <a:ea typeface="宋体" pitchFamily="2" charset="-122"/>
              </a:rPr>
              <a:t>培养院校之一 </a:t>
            </a:r>
          </a:p>
          <a:p>
            <a:pPr algn="just" eaLnBrk="1" hangingPunct="1">
              <a:lnSpc>
                <a:spcPct val="110000"/>
              </a:lnSpc>
            </a:pPr>
            <a:r>
              <a:rPr lang="en-US" altLang="zh-CN" sz="2500" dirty="0">
                <a:solidFill>
                  <a:srgbClr val="000000"/>
                </a:solidFill>
                <a:latin typeface="宋体" pitchFamily="2" charset="-122"/>
                <a:ea typeface="宋体" pitchFamily="2" charset="-122"/>
              </a:rPr>
              <a:t>2011</a:t>
            </a:r>
            <a:r>
              <a:rPr lang="zh-CN" altLang="en-US" sz="2500" dirty="0">
                <a:solidFill>
                  <a:srgbClr val="000000"/>
                </a:solidFill>
                <a:latin typeface="宋体" pitchFamily="2" charset="-122"/>
                <a:ea typeface="宋体" pitchFamily="2" charset="-122"/>
              </a:rPr>
              <a:t>年</a:t>
            </a:r>
            <a:r>
              <a:rPr lang="zh-CN" altLang="en-US" sz="2500" dirty="0">
                <a:latin typeface="宋体" pitchFamily="2" charset="-122"/>
                <a:ea typeface="宋体" pitchFamily="2" charset="-122"/>
              </a:rPr>
              <a:t>被批准为全国首批审计专业硕士培养试点院校之一</a:t>
            </a:r>
            <a:endParaRPr lang="zh-CN" altLang="en-US" sz="2500" dirty="0">
              <a:solidFill>
                <a:srgbClr val="000000"/>
              </a:solidFill>
              <a:latin typeface="宋体" pitchFamily="2" charset="-122"/>
              <a:ea typeface="宋体" pitchFamily="2" charset="-122"/>
            </a:endParaRPr>
          </a:p>
          <a:p>
            <a:pPr algn="just" eaLnBrk="1" hangingPunct="1">
              <a:lnSpc>
                <a:spcPct val="110000"/>
              </a:lnSpc>
            </a:pPr>
            <a:endParaRPr lang="en-US" altLang="zh-CN" sz="2400" dirty="0">
              <a:solidFill>
                <a:srgbClr val="0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additive="base">
                                        <p:cTn id="49"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miter lim="800000"/>
            <a:headEnd/>
            <a:tailEnd/>
          </a:ln>
        </p:spPr>
        <p:txBody>
          <a:bodyPr/>
          <a:lstStyle/>
          <a:p>
            <a:fld id="{10F41420-E111-4BD0-BEDF-2B6F40D2640D}" type="slidenum">
              <a:rPr lang="en-US" altLang="zh-CN" smtClean="0"/>
              <a:pPr/>
              <a:t>20</a:t>
            </a:fld>
            <a:endParaRPr lang="en-US" altLang="zh-CN"/>
          </a:p>
        </p:txBody>
      </p:sp>
      <p:sp>
        <p:nvSpPr>
          <p:cNvPr id="29699" name="Rectangle 2"/>
          <p:cNvSpPr>
            <a:spLocks noGrp="1" noChangeArrowheads="1"/>
          </p:cNvSpPr>
          <p:nvPr>
            <p:ph type="title"/>
          </p:nvPr>
        </p:nvSpPr>
        <p:spPr/>
        <p:txBody>
          <a:bodyPr/>
          <a:lstStyle/>
          <a:p>
            <a:pPr eaLnBrk="1" hangingPunct="1"/>
            <a:r>
              <a:rPr lang="zh-CN" altLang="en-US" sz="4800" dirty="0">
                <a:ea typeface="宋体" pitchFamily="2" charset="-122"/>
              </a:rPr>
              <a:t>会计系的奖学金和助学金</a:t>
            </a:r>
          </a:p>
        </p:txBody>
      </p:sp>
      <p:sp>
        <p:nvSpPr>
          <p:cNvPr id="29700" name="Rectangle 3"/>
          <p:cNvSpPr>
            <a:spLocks noGrp="1" noChangeArrowheads="1"/>
          </p:cNvSpPr>
          <p:nvPr>
            <p:ph type="body" idx="1"/>
          </p:nvPr>
        </p:nvSpPr>
        <p:spPr/>
        <p:txBody>
          <a:bodyPr/>
          <a:lstStyle/>
          <a:p>
            <a:pPr eaLnBrk="1" hangingPunct="1"/>
            <a:r>
              <a:rPr lang="en-US" altLang="zh-CN" sz="3200" dirty="0"/>
              <a:t>CPA Canada</a:t>
            </a:r>
            <a:r>
              <a:rPr lang="zh-CN" altLang="zh-CN" sz="3200" dirty="0"/>
              <a:t>专业奖</a:t>
            </a:r>
            <a:r>
              <a:rPr lang="zh-CN" altLang="en-US" sz="3200" dirty="0"/>
              <a:t>助</a:t>
            </a:r>
            <a:r>
              <a:rPr lang="zh-CN" altLang="zh-CN" sz="3200" dirty="0"/>
              <a:t>学金</a:t>
            </a:r>
            <a:r>
              <a:rPr lang="zh-CN" altLang="en-US" sz="3200" dirty="0"/>
              <a:t>（只限国际会计专业）（</a:t>
            </a:r>
            <a:r>
              <a:rPr lang="en-US" altLang="zh-CN" sz="3200" dirty="0"/>
              <a:t>4</a:t>
            </a:r>
            <a:r>
              <a:rPr lang="zh-CN" altLang="en-US" sz="3200" dirty="0"/>
              <a:t>名奖学金，</a:t>
            </a:r>
            <a:r>
              <a:rPr lang="en-US" altLang="zh-CN" sz="3200" dirty="0"/>
              <a:t>1</a:t>
            </a:r>
            <a:r>
              <a:rPr lang="zh-CN" altLang="en-US" sz="3200" dirty="0"/>
              <a:t>名助学金）</a:t>
            </a:r>
            <a:endParaRPr lang="en-US" altLang="zh-CN" sz="3200" dirty="0"/>
          </a:p>
          <a:p>
            <a:pPr eaLnBrk="1" hangingPunct="1"/>
            <a:r>
              <a:rPr lang="zh-CN" altLang="en-US" sz="3200" dirty="0"/>
              <a:t>倚天奖助学金（</a:t>
            </a:r>
            <a:r>
              <a:rPr lang="en-US" altLang="zh-CN" sz="3200" dirty="0"/>
              <a:t>5</a:t>
            </a:r>
            <a:r>
              <a:rPr lang="zh-CN" altLang="en-US" sz="3200" dirty="0"/>
              <a:t>名奖学金，</a:t>
            </a:r>
            <a:r>
              <a:rPr lang="en-US" altLang="zh-CN" sz="3200" dirty="0"/>
              <a:t>10</a:t>
            </a:r>
            <a:r>
              <a:rPr lang="zh-CN" altLang="en-US" sz="3200" dirty="0"/>
              <a:t>名助学金）</a:t>
            </a:r>
            <a:endParaRPr lang="en-US" altLang="zh-CN" sz="3200" dirty="0"/>
          </a:p>
          <a:p>
            <a:pPr eaLnBrk="1" hangingPunct="1"/>
            <a:r>
              <a:rPr lang="zh-CN" altLang="en-US" sz="3200" dirty="0"/>
              <a:t>南开大学会计系</a:t>
            </a:r>
            <a:r>
              <a:rPr lang="en-US" altLang="zh-CN" sz="3200" dirty="0"/>
              <a:t>1997</a:t>
            </a:r>
            <a:r>
              <a:rPr lang="zh-CN" altLang="zh-CN" sz="3200" dirty="0"/>
              <a:t>级校友奖学金</a:t>
            </a:r>
            <a:r>
              <a:rPr lang="zh-CN" altLang="en-US" sz="3200" dirty="0"/>
              <a:t>（</a:t>
            </a:r>
            <a:r>
              <a:rPr lang="en-US" altLang="zh-CN" sz="3200" dirty="0"/>
              <a:t>20</a:t>
            </a:r>
            <a:r>
              <a:rPr lang="zh-CN" altLang="en-US" sz="3200" dirty="0"/>
              <a:t>人）</a:t>
            </a:r>
          </a:p>
          <a:p>
            <a:pPr eaLnBrk="1" hangingPunct="1"/>
            <a:endParaRPr lang="zh-CN" altLang="en-US" sz="3200" dirty="0"/>
          </a:p>
          <a:p>
            <a:pPr eaLnBrk="1" hangingPunct="1"/>
            <a:endParaRPr lang="en-US" altLang="zh-CN" sz="3200"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85800" y="1628800"/>
            <a:ext cx="7772400" cy="4680520"/>
          </a:xfrm>
        </p:spPr>
        <p:txBody>
          <a:bodyPr/>
          <a:lstStyle/>
          <a:p>
            <a:pPr>
              <a:buNone/>
            </a:pPr>
            <a:r>
              <a:rPr lang="zh-CN" altLang="zh-CN" sz="2400" dirty="0"/>
              <a:t> 一、选拔范围</a:t>
            </a:r>
          </a:p>
          <a:p>
            <a:pPr>
              <a:buNone/>
            </a:pPr>
            <a:r>
              <a:rPr lang="en-US" altLang="zh-CN" sz="2400" dirty="0"/>
              <a:t>   </a:t>
            </a:r>
            <a:r>
              <a:rPr lang="zh-CN" altLang="en-US" sz="2400" dirty="0"/>
              <a:t>    </a:t>
            </a:r>
            <a:r>
              <a:rPr lang="en-US" altLang="zh-CN" sz="2400" dirty="0"/>
              <a:t> </a:t>
            </a:r>
            <a:r>
              <a:rPr lang="en-US" altLang="zh-CN" sz="2400" dirty="0">
                <a:latin typeface="宋体" pitchFamily="2" charset="-122"/>
                <a:ea typeface="宋体" pitchFamily="2" charset="-122"/>
              </a:rPr>
              <a:t>2020</a:t>
            </a:r>
            <a:r>
              <a:rPr lang="zh-CN" altLang="zh-CN" sz="2400" dirty="0">
                <a:latin typeface="宋体" pitchFamily="2" charset="-122"/>
                <a:ea typeface="宋体" pitchFamily="2" charset="-122"/>
              </a:rPr>
              <a:t>级本科新生可自愿报名。</a:t>
            </a:r>
          </a:p>
          <a:p>
            <a:pPr>
              <a:buNone/>
            </a:pPr>
            <a:r>
              <a:rPr lang="zh-CN" altLang="zh-CN" sz="2400" dirty="0">
                <a:latin typeface="宋体" pitchFamily="2" charset="-122"/>
                <a:ea typeface="宋体" pitchFamily="2" charset="-122"/>
              </a:rPr>
              <a:t>二、招生名额</a:t>
            </a:r>
            <a:r>
              <a:rPr lang="zh-CN" altLang="en-US" sz="2400" dirty="0">
                <a:latin typeface="宋体" pitchFamily="2" charset="-122"/>
                <a:ea typeface="宋体" pitchFamily="2" charset="-122"/>
              </a:rPr>
              <a:t>及分配</a:t>
            </a:r>
            <a:endParaRPr lang="zh-CN" altLang="zh-CN" sz="2400" dirty="0">
              <a:latin typeface="宋体" pitchFamily="2" charset="-122"/>
              <a:ea typeface="宋体" pitchFamily="2" charset="-122"/>
            </a:endParaRPr>
          </a:p>
          <a:p>
            <a:pPr>
              <a:buNone/>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共招收</a:t>
            </a:r>
            <a:r>
              <a:rPr lang="en-US" altLang="zh-CN" sz="2400" dirty="0">
                <a:latin typeface="宋体" pitchFamily="2" charset="-122"/>
                <a:ea typeface="宋体" pitchFamily="2" charset="-122"/>
              </a:rPr>
              <a:t>50</a:t>
            </a:r>
            <a:r>
              <a:rPr lang="zh-CN" altLang="en-US" sz="2400" dirty="0">
                <a:latin typeface="宋体" pitchFamily="2" charset="-122"/>
                <a:ea typeface="宋体" pitchFamily="2" charset="-122"/>
              </a:rPr>
              <a:t>人</a:t>
            </a:r>
            <a:endParaRPr lang="en-US" altLang="zh-CN" sz="2400" dirty="0">
              <a:latin typeface="宋体" pitchFamily="2" charset="-122"/>
              <a:ea typeface="宋体" pitchFamily="2" charset="-122"/>
            </a:endParaRPr>
          </a:p>
          <a:p>
            <a:pPr>
              <a:buNone/>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其中：工商管理类 </a:t>
            </a:r>
            <a:r>
              <a:rPr lang="en-US" altLang="zh-CN" sz="2400" dirty="0">
                <a:latin typeface="宋体" pitchFamily="2" charset="-122"/>
                <a:ea typeface="宋体" pitchFamily="2" charset="-122"/>
              </a:rPr>
              <a:t>40</a:t>
            </a:r>
            <a:r>
              <a:rPr lang="zh-CN" altLang="en-US" sz="2400" dirty="0">
                <a:latin typeface="宋体" pitchFamily="2" charset="-122"/>
                <a:ea typeface="宋体" pitchFamily="2" charset="-122"/>
              </a:rPr>
              <a:t>人</a:t>
            </a:r>
            <a:endParaRPr lang="en-US" altLang="zh-CN" sz="2400" dirty="0">
              <a:latin typeface="宋体" pitchFamily="2" charset="-122"/>
              <a:ea typeface="宋体" pitchFamily="2" charset="-122"/>
            </a:endParaRPr>
          </a:p>
          <a:p>
            <a:pPr>
              <a:buNone/>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全校：</a:t>
            </a:r>
            <a:r>
              <a:rPr lang="en-US" altLang="zh-CN" sz="2400" dirty="0">
                <a:latin typeface="宋体" pitchFamily="2" charset="-122"/>
                <a:ea typeface="宋体" pitchFamily="2" charset="-122"/>
              </a:rPr>
              <a:t>10</a:t>
            </a:r>
            <a:r>
              <a:rPr lang="zh-CN" altLang="en-US" sz="2400" dirty="0">
                <a:latin typeface="宋体" pitchFamily="2" charset="-122"/>
                <a:ea typeface="宋体" pitchFamily="2" charset="-122"/>
              </a:rPr>
              <a:t>人</a:t>
            </a:r>
            <a:endParaRPr lang="zh-CN" altLang="zh-CN" sz="2400" dirty="0">
              <a:latin typeface="宋体" pitchFamily="2" charset="-122"/>
              <a:ea typeface="宋体" pitchFamily="2" charset="-122"/>
            </a:endParaRPr>
          </a:p>
          <a:p>
            <a:pPr>
              <a:buNone/>
            </a:pPr>
            <a:r>
              <a:rPr lang="zh-CN" altLang="zh-CN" sz="2400" dirty="0">
                <a:latin typeface="宋体" pitchFamily="2" charset="-122"/>
                <a:ea typeface="宋体" pitchFamily="2" charset="-122"/>
              </a:rPr>
              <a:t>三、选拔</a:t>
            </a:r>
            <a:r>
              <a:rPr lang="zh-CN" altLang="en-US" sz="2400" dirty="0">
                <a:latin typeface="宋体" pitchFamily="2" charset="-122"/>
                <a:ea typeface="宋体" pitchFamily="2" charset="-122"/>
              </a:rPr>
              <a:t>办法</a:t>
            </a:r>
            <a:endParaRPr lang="zh-CN" altLang="zh-CN" sz="2400" dirty="0">
              <a:latin typeface="宋体" pitchFamily="2" charset="-122"/>
              <a:ea typeface="宋体" pitchFamily="2" charset="-122"/>
            </a:endParaRPr>
          </a:p>
          <a:p>
            <a:pPr>
              <a:buNone/>
            </a:pPr>
            <a:r>
              <a:rPr lang="en-US" altLang="zh-CN" sz="2400" dirty="0">
                <a:latin typeface="宋体" pitchFamily="2" charset="-122"/>
                <a:ea typeface="宋体" pitchFamily="2" charset="-122"/>
              </a:rPr>
              <a:t>   1.</a:t>
            </a:r>
            <a:r>
              <a:rPr lang="zh-CN" altLang="zh-CN" sz="2400" dirty="0">
                <a:latin typeface="宋体" pitchFamily="2" charset="-122"/>
                <a:ea typeface="宋体" pitchFamily="2" charset="-122"/>
              </a:rPr>
              <a:t> </a:t>
            </a:r>
            <a:r>
              <a:rPr lang="zh-CN" altLang="en-US" sz="2400" dirty="0">
                <a:latin typeface="宋体" pitchFamily="2" charset="-122"/>
                <a:ea typeface="宋体" pitchFamily="2" charset="-122"/>
              </a:rPr>
              <a:t>参加学校统一组织的</a:t>
            </a:r>
            <a:r>
              <a:rPr lang="zh-CN" altLang="zh-CN" sz="2400" dirty="0">
                <a:latin typeface="宋体" pitchFamily="2" charset="-122"/>
                <a:ea typeface="宋体" pitchFamily="2" charset="-122"/>
              </a:rPr>
              <a:t>外语和数学考试</a:t>
            </a:r>
          </a:p>
          <a:p>
            <a:pPr>
              <a:buNone/>
            </a:pPr>
            <a:r>
              <a:rPr lang="en-US" altLang="zh-CN" sz="2400" dirty="0">
                <a:latin typeface="宋体" pitchFamily="2" charset="-122"/>
                <a:ea typeface="宋体" pitchFamily="2" charset="-122"/>
              </a:rPr>
              <a:t>   2. </a:t>
            </a:r>
            <a:r>
              <a:rPr lang="zh-CN" altLang="en-US" sz="2400" dirty="0">
                <a:latin typeface="宋体" pitchFamily="2" charset="-122"/>
                <a:ea typeface="宋体" pitchFamily="2" charset="-122"/>
              </a:rPr>
              <a:t>参加国际会计专业的面试</a:t>
            </a:r>
            <a:endParaRPr lang="en-US" altLang="zh-CN" sz="2400" dirty="0">
              <a:latin typeface="宋体" pitchFamily="2" charset="-122"/>
              <a:ea typeface="宋体" pitchFamily="2" charset="-122"/>
            </a:endParaRPr>
          </a:p>
          <a:p>
            <a:pPr>
              <a:buNone/>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面试比例为</a:t>
            </a:r>
            <a:r>
              <a:rPr lang="en-US" altLang="zh-CN" sz="2400" dirty="0">
                <a:latin typeface="宋体" pitchFamily="2" charset="-122"/>
                <a:ea typeface="宋体" pitchFamily="2" charset="-122"/>
              </a:rPr>
              <a:t>1:1.2</a:t>
            </a:r>
          </a:p>
        </p:txBody>
      </p:sp>
      <p:sp>
        <p:nvSpPr>
          <p:cNvPr id="4" name="灯片编号占位符 3"/>
          <p:cNvSpPr>
            <a:spLocks noGrp="1"/>
          </p:cNvSpPr>
          <p:nvPr>
            <p:ph type="sldNum" sz="quarter" idx="12"/>
          </p:nvPr>
        </p:nvSpPr>
        <p:spPr/>
        <p:txBody>
          <a:bodyPr/>
          <a:lstStyle/>
          <a:p>
            <a:pPr>
              <a:defRPr/>
            </a:pPr>
            <a:fld id="{AB928433-6783-4F3F-8DC0-1F858574F025}" type="slidenum">
              <a:rPr lang="en-US" altLang="zh-CN" smtClean="0"/>
              <a:pPr>
                <a:defRPr/>
              </a:pPr>
              <a:t>21</a:t>
            </a:fld>
            <a:endParaRPr lang="en-US" altLang="zh-CN"/>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83568" y="1916832"/>
            <a:ext cx="7772400" cy="4752528"/>
          </a:xfrm>
        </p:spPr>
        <p:txBody>
          <a:bodyPr/>
          <a:lstStyle/>
          <a:p>
            <a:pPr>
              <a:buNone/>
            </a:pPr>
            <a:r>
              <a:rPr lang="zh-CN" altLang="zh-CN" dirty="0"/>
              <a:t>四、录取</a:t>
            </a:r>
            <a:r>
              <a:rPr lang="zh-CN" altLang="en-US" dirty="0"/>
              <a:t>办法</a:t>
            </a:r>
            <a:endParaRPr lang="zh-CN" altLang="zh-CN" dirty="0"/>
          </a:p>
          <a:p>
            <a:pPr>
              <a:lnSpc>
                <a:spcPct val="100000"/>
              </a:lnSpc>
            </a:pPr>
            <a:r>
              <a:rPr lang="zh-CN" altLang="en-US" sz="2600" dirty="0">
                <a:latin typeface="宋体" pitchFamily="2" charset="-122"/>
                <a:ea typeface="宋体" pitchFamily="2" charset="-122"/>
              </a:rPr>
              <a:t>数学和外语笔试成绩   </a:t>
            </a:r>
            <a:r>
              <a:rPr lang="en-US" altLang="zh-CN" sz="2600" dirty="0">
                <a:latin typeface="宋体" pitchFamily="2" charset="-122"/>
                <a:ea typeface="宋体" pitchFamily="2" charset="-122"/>
              </a:rPr>
              <a:t>70%</a:t>
            </a:r>
          </a:p>
          <a:p>
            <a:pPr>
              <a:lnSpc>
                <a:spcPct val="100000"/>
              </a:lnSpc>
            </a:pPr>
            <a:r>
              <a:rPr lang="zh-CN" altLang="en-US" sz="2600" dirty="0">
                <a:latin typeface="宋体" pitchFamily="2" charset="-122"/>
                <a:ea typeface="宋体" pitchFamily="2" charset="-122"/>
              </a:rPr>
              <a:t>面试                 </a:t>
            </a:r>
            <a:r>
              <a:rPr lang="en-US" altLang="zh-CN" sz="2600" dirty="0">
                <a:latin typeface="宋体" pitchFamily="2" charset="-122"/>
                <a:ea typeface="宋体" pitchFamily="2" charset="-122"/>
              </a:rPr>
              <a:t>30%</a:t>
            </a:r>
          </a:p>
          <a:p>
            <a:pPr>
              <a:lnSpc>
                <a:spcPct val="100000"/>
              </a:lnSpc>
            </a:pPr>
            <a:r>
              <a:rPr lang="zh-CN" altLang="zh-CN" sz="2600" dirty="0">
                <a:latin typeface="宋体" pitchFamily="2" charset="-122"/>
                <a:ea typeface="宋体" pitchFamily="2" charset="-122"/>
              </a:rPr>
              <a:t>根据</a:t>
            </a:r>
            <a:r>
              <a:rPr lang="zh-CN" altLang="en-US" sz="2600" dirty="0">
                <a:latin typeface="宋体" pitchFamily="2" charset="-122"/>
                <a:ea typeface="宋体" pitchFamily="2" charset="-122"/>
              </a:rPr>
              <a:t>笔试和面试</a:t>
            </a:r>
            <a:r>
              <a:rPr lang="zh-CN" altLang="zh-CN" sz="2600" dirty="0">
                <a:latin typeface="宋体" pitchFamily="2" charset="-122"/>
                <a:ea typeface="宋体" pitchFamily="2" charset="-122"/>
              </a:rPr>
              <a:t>综合成绩由高到低录取</a:t>
            </a:r>
          </a:p>
          <a:p>
            <a:r>
              <a:rPr lang="zh-CN" altLang="en-US" dirty="0">
                <a:latin typeface="宋体" pitchFamily="2" charset="-122"/>
                <a:ea typeface="宋体" pitchFamily="2" charset="-122"/>
              </a:rPr>
              <a:t>同时参考高考成绩                  </a:t>
            </a:r>
            <a:endParaRPr lang="en-US" altLang="zh-CN" dirty="0">
              <a:latin typeface="宋体" pitchFamily="2" charset="-122"/>
              <a:ea typeface="宋体" pitchFamily="2" charset="-122"/>
            </a:endParaRPr>
          </a:p>
          <a:p>
            <a:endParaRPr lang="zh-CN" altLang="en-US" dirty="0"/>
          </a:p>
        </p:txBody>
      </p:sp>
      <p:sp>
        <p:nvSpPr>
          <p:cNvPr id="4" name="灯片编号占位符 3"/>
          <p:cNvSpPr>
            <a:spLocks noGrp="1"/>
          </p:cNvSpPr>
          <p:nvPr>
            <p:ph type="sldNum" sz="quarter" idx="12"/>
          </p:nvPr>
        </p:nvSpPr>
        <p:spPr/>
        <p:txBody>
          <a:bodyPr/>
          <a:lstStyle/>
          <a:p>
            <a:pPr>
              <a:defRPr/>
            </a:pPr>
            <a:fld id="{AB928433-6783-4F3F-8DC0-1F858574F025}" type="slidenum">
              <a:rPr lang="en-US" altLang="zh-CN" smtClean="0"/>
              <a:pPr>
                <a:defRPr/>
              </a:pPr>
              <a:t>22</a:t>
            </a:fld>
            <a:endParaRPr lang="en-US" altLang="zh-CN"/>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a:ln>
            <a:miter lim="800000"/>
            <a:headEnd/>
            <a:tailEnd/>
          </a:ln>
        </p:spPr>
        <p:txBody>
          <a:bodyPr/>
          <a:lstStyle/>
          <a:p>
            <a:fld id="{F395C22C-8793-46A8-8911-C477A1CD0AB2}" type="slidenum">
              <a:rPr lang="en-US" altLang="zh-CN" smtClean="0"/>
              <a:pPr/>
              <a:t>23</a:t>
            </a:fld>
            <a:endParaRPr lang="en-US" altLang="zh-CN"/>
          </a:p>
        </p:txBody>
      </p:sp>
      <p:sp>
        <p:nvSpPr>
          <p:cNvPr id="64514" name="Rectangle 2"/>
          <p:cNvSpPr>
            <a:spLocks noGrp="1" noChangeArrowheads="1"/>
          </p:cNvSpPr>
          <p:nvPr>
            <p:ph type="ctrTitle"/>
          </p:nvPr>
        </p:nvSpPr>
        <p:spPr>
          <a:xfrm>
            <a:off x="298474" y="1980406"/>
            <a:ext cx="8137526" cy="2897188"/>
          </a:xfrm>
        </p:spPr>
        <p:txBody>
          <a:bodyPr/>
          <a:lstStyle/>
          <a:p>
            <a:pPr algn="l" eaLnBrk="1" hangingPunct="1">
              <a:lnSpc>
                <a:spcPct val="120000"/>
              </a:lnSpc>
              <a:defRPr/>
            </a:pPr>
            <a:r>
              <a:rPr lang="en-US" altLang="zh-CN" sz="4000" dirty="0">
                <a:solidFill>
                  <a:srgbClr val="9900FF"/>
                </a:solidFill>
                <a:effectLst>
                  <a:outerShdw blurRad="38100" dist="38100" dir="2700000" algn="tl">
                    <a:srgbClr val="000000"/>
                  </a:outerShdw>
                </a:effectLst>
              </a:rPr>
              <a:t>      </a:t>
            </a:r>
            <a:r>
              <a:rPr lang="zh-CN" altLang="en-US" sz="4000" dirty="0">
                <a:solidFill>
                  <a:schemeClr val="bg1"/>
                </a:solidFill>
                <a:effectLst>
                  <a:outerShdw blurRad="38100" dist="38100" dir="2700000" algn="tl">
                    <a:srgbClr val="000000"/>
                  </a:outerShdw>
                </a:effectLst>
              </a:rPr>
              <a:t>          </a:t>
            </a:r>
            <a:br>
              <a:rPr lang="zh-CN" altLang="en-US" sz="4000" dirty="0">
                <a:solidFill>
                  <a:schemeClr val="bg1"/>
                </a:solidFill>
                <a:effectLst>
                  <a:outerShdw blurRad="38100" dist="38100" dir="2700000" algn="tl">
                    <a:srgbClr val="000000"/>
                  </a:outerShdw>
                </a:effectLst>
              </a:rPr>
            </a:br>
            <a:r>
              <a:rPr lang="zh-CN" altLang="en-US" sz="4000" dirty="0">
                <a:solidFill>
                  <a:schemeClr val="bg1"/>
                </a:solidFill>
                <a:effectLst>
                  <a:outerShdw blurRad="38100" dist="38100" dir="2700000" algn="tl">
                    <a:srgbClr val="000000"/>
                  </a:outerShdw>
                </a:effectLst>
              </a:rPr>
              <a:t>          </a:t>
            </a:r>
            <a:r>
              <a:rPr lang="zh-CN" altLang="en-US" sz="6000" b="0" dirty="0">
                <a:solidFill>
                  <a:srgbClr val="FF0000"/>
                </a:solidFill>
                <a:effectLst>
                  <a:outerShdw blurRad="38100" dist="38100" dir="2700000" algn="tl">
                    <a:srgbClr val="000000"/>
                  </a:outerShdw>
                </a:effectLst>
                <a:ea typeface="华文行楷" pitchFamily="2" charset="-122"/>
              </a:rPr>
              <a:t>欢迎各位同学报考</a:t>
            </a:r>
            <a:br>
              <a:rPr lang="en-US" altLang="zh-CN" sz="6000" b="0" dirty="0">
                <a:solidFill>
                  <a:srgbClr val="FF0000"/>
                </a:solidFill>
                <a:effectLst>
                  <a:outerShdw blurRad="38100" dist="38100" dir="2700000" algn="tl">
                    <a:srgbClr val="000000"/>
                  </a:outerShdw>
                </a:effectLst>
                <a:ea typeface="华文行楷" pitchFamily="2" charset="-122"/>
              </a:rPr>
            </a:br>
            <a:r>
              <a:rPr lang="en-US" altLang="zh-CN" sz="6000" b="0" dirty="0">
                <a:solidFill>
                  <a:srgbClr val="FF0000"/>
                </a:solidFill>
                <a:effectLst>
                  <a:outerShdw blurRad="38100" dist="38100" dir="2700000" algn="tl">
                    <a:srgbClr val="000000"/>
                  </a:outerShdw>
                </a:effectLst>
                <a:ea typeface="华文行楷" pitchFamily="2" charset="-122"/>
              </a:rPr>
              <a:t>        </a:t>
            </a:r>
            <a:r>
              <a:rPr lang="zh-CN" altLang="en-US" sz="6000" b="0" dirty="0">
                <a:solidFill>
                  <a:srgbClr val="FF0000"/>
                </a:solidFill>
                <a:effectLst>
                  <a:outerShdw blurRad="38100" dist="38100" dir="2700000" algn="tl">
                    <a:srgbClr val="000000"/>
                  </a:outerShdw>
                </a:effectLst>
                <a:ea typeface="华文行楷" pitchFamily="2" charset="-122"/>
              </a:rPr>
              <a:t>  国际会计专业！</a:t>
            </a:r>
            <a:br>
              <a:rPr lang="zh-CN" altLang="en-US" sz="6000" b="0" dirty="0">
                <a:solidFill>
                  <a:srgbClr val="FF0000"/>
                </a:solidFill>
                <a:effectLst>
                  <a:outerShdw blurRad="38100" dist="38100" dir="2700000" algn="tl">
                    <a:srgbClr val="000000"/>
                  </a:outerShdw>
                </a:effectLst>
                <a:ea typeface="华文行楷" pitchFamily="2" charset="-122"/>
              </a:rPr>
            </a:br>
            <a:r>
              <a:rPr lang="zh-CN" altLang="en-US" sz="6000" b="0" dirty="0">
                <a:solidFill>
                  <a:srgbClr val="FF0000"/>
                </a:solidFill>
                <a:effectLst>
                  <a:outerShdw blurRad="38100" dist="38100" dir="2700000" algn="tl">
                    <a:srgbClr val="000000"/>
                  </a:outerShdw>
                </a:effectLst>
                <a:ea typeface="华文行楷"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ipe(left)">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a:ln>
            <a:miter lim="800000"/>
            <a:headEnd/>
            <a:tailEnd/>
          </a:ln>
        </p:spPr>
        <p:txBody>
          <a:bodyPr/>
          <a:lstStyle/>
          <a:p>
            <a:fld id="{2A6120B2-167A-4C49-9AD8-AF41B8282451}" type="slidenum">
              <a:rPr lang="en-US" altLang="zh-CN" smtClean="0"/>
              <a:pPr/>
              <a:t>3</a:t>
            </a:fld>
            <a:endParaRPr lang="en-US" altLang="zh-CN"/>
          </a:p>
        </p:txBody>
      </p:sp>
      <p:sp>
        <p:nvSpPr>
          <p:cNvPr id="9218" name="Rectangle 2"/>
          <p:cNvSpPr>
            <a:spLocks noGrp="1" noChangeArrowheads="1"/>
          </p:cNvSpPr>
          <p:nvPr>
            <p:ph type="title"/>
          </p:nvPr>
        </p:nvSpPr>
        <p:spPr/>
        <p:txBody>
          <a:bodyPr/>
          <a:lstStyle/>
          <a:p>
            <a:pPr eaLnBrk="1" hangingPunct="1"/>
            <a:r>
              <a:rPr lang="zh-CN" altLang="en-US"/>
              <a:t>会计学系的本科教学</a:t>
            </a:r>
          </a:p>
        </p:txBody>
      </p:sp>
      <p:sp>
        <p:nvSpPr>
          <p:cNvPr id="9219" name="Rectangle 3"/>
          <p:cNvSpPr>
            <a:spLocks noGrp="1" noChangeArrowheads="1"/>
          </p:cNvSpPr>
          <p:nvPr>
            <p:ph type="body" idx="1"/>
          </p:nvPr>
        </p:nvSpPr>
        <p:spPr>
          <a:xfrm>
            <a:off x="685800" y="1981200"/>
            <a:ext cx="7772400" cy="4267200"/>
          </a:xfrm>
        </p:spPr>
        <p:txBody>
          <a:bodyPr/>
          <a:lstStyle/>
          <a:p>
            <a:pPr eaLnBrk="1" hangingPunct="1">
              <a:lnSpc>
                <a:spcPct val="110000"/>
              </a:lnSpc>
            </a:pPr>
            <a:r>
              <a:rPr lang="zh-CN" altLang="en-US" dirty="0"/>
              <a:t>南开大学商学院会计学系本科规模：</a:t>
            </a:r>
          </a:p>
          <a:p>
            <a:pPr eaLnBrk="1" hangingPunct="1">
              <a:lnSpc>
                <a:spcPct val="110000"/>
              </a:lnSpc>
            </a:pPr>
            <a:r>
              <a:rPr lang="zh-CN" altLang="en-US" dirty="0"/>
              <a:t>每年招收大约</a:t>
            </a:r>
            <a:r>
              <a:rPr lang="en-US" altLang="zh-CN" dirty="0"/>
              <a:t>90</a:t>
            </a:r>
            <a:r>
              <a:rPr lang="zh-CN" altLang="en-US" dirty="0"/>
              <a:t>人</a:t>
            </a:r>
            <a:endParaRPr lang="en-US" altLang="zh-CN" dirty="0"/>
          </a:p>
          <a:p>
            <a:pPr eaLnBrk="1" hangingPunct="1">
              <a:lnSpc>
                <a:spcPct val="110000"/>
              </a:lnSpc>
            </a:pPr>
            <a:r>
              <a:rPr lang="zh-CN" altLang="en-US" dirty="0"/>
              <a:t>两个专业：</a:t>
            </a:r>
            <a:endParaRPr lang="en-US" altLang="zh-CN" dirty="0"/>
          </a:p>
          <a:p>
            <a:pPr eaLnBrk="1" hangingPunct="1">
              <a:lnSpc>
                <a:spcPct val="110000"/>
              </a:lnSpc>
              <a:buNone/>
            </a:pPr>
            <a:r>
              <a:rPr lang="zh-CN" altLang="en-US" dirty="0"/>
              <a:t>         国际会计 </a:t>
            </a:r>
            <a:endParaRPr lang="en-US" altLang="zh-CN" dirty="0"/>
          </a:p>
          <a:p>
            <a:pPr eaLnBrk="1" hangingPunct="1">
              <a:lnSpc>
                <a:spcPct val="110000"/>
              </a:lnSpc>
              <a:buNone/>
            </a:pPr>
            <a:r>
              <a:rPr lang="en-US" altLang="zh-CN" dirty="0"/>
              <a:t>         </a:t>
            </a:r>
            <a:r>
              <a:rPr lang="zh-CN" altLang="en-US" dirty="0"/>
              <a:t>会计学（普通会计学）</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additive="base">
                                        <p:cTn id="31"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a:ln>
            <a:miter lim="800000"/>
            <a:headEnd/>
            <a:tailEnd/>
          </a:ln>
        </p:spPr>
        <p:txBody>
          <a:bodyPr/>
          <a:lstStyle/>
          <a:p>
            <a:fld id="{2D3B4E06-F5E9-473A-8D52-BDA9A5C89161}" type="slidenum">
              <a:rPr lang="en-US" altLang="zh-CN" smtClean="0"/>
              <a:pPr/>
              <a:t>4</a:t>
            </a:fld>
            <a:endParaRPr lang="en-US" altLang="zh-CN"/>
          </a:p>
        </p:txBody>
      </p:sp>
      <p:sp>
        <p:nvSpPr>
          <p:cNvPr id="7171" name="Rectangle 2"/>
          <p:cNvSpPr>
            <a:spLocks noGrp="1" noChangeArrowheads="1"/>
          </p:cNvSpPr>
          <p:nvPr>
            <p:ph type="title"/>
          </p:nvPr>
        </p:nvSpPr>
        <p:spPr>
          <a:xfrm>
            <a:off x="179512" y="260648"/>
            <a:ext cx="7772400" cy="1143000"/>
          </a:xfrm>
        </p:spPr>
        <p:txBody>
          <a:bodyPr/>
          <a:lstStyle/>
          <a:p>
            <a:pPr eaLnBrk="1" hangingPunct="1"/>
            <a:r>
              <a:rPr lang="zh-CN" altLang="en-US" dirty="0">
                <a:solidFill>
                  <a:schemeClr val="tx1"/>
                </a:solidFill>
              </a:rPr>
              <a:t>国际会计专业</a:t>
            </a:r>
            <a:endParaRPr lang="en-US" altLang="zh-CN" dirty="0">
              <a:solidFill>
                <a:schemeClr val="tx1"/>
              </a:solidFill>
            </a:endParaRPr>
          </a:p>
        </p:txBody>
      </p:sp>
      <p:sp>
        <p:nvSpPr>
          <p:cNvPr id="7172" name="Rectangle 3"/>
          <p:cNvSpPr>
            <a:spLocks noGrp="1" noChangeArrowheads="1"/>
          </p:cNvSpPr>
          <p:nvPr>
            <p:ph type="body" idx="1"/>
          </p:nvPr>
        </p:nvSpPr>
        <p:spPr>
          <a:xfrm>
            <a:off x="251520" y="1268760"/>
            <a:ext cx="8569325" cy="5329238"/>
          </a:xfrm>
        </p:spPr>
        <p:txBody>
          <a:bodyPr/>
          <a:lstStyle/>
          <a:p>
            <a:pPr eaLnBrk="1" hangingPunct="1">
              <a:defRPr/>
            </a:pPr>
            <a:endParaRPr lang="en-US" altLang="zh-CN" sz="2400" dirty="0">
              <a:solidFill>
                <a:srgbClr val="FF0000"/>
              </a:solidFill>
            </a:endParaRPr>
          </a:p>
          <a:p>
            <a:pPr eaLnBrk="1" hangingPunct="1">
              <a:lnSpc>
                <a:spcPct val="100000"/>
              </a:lnSpc>
              <a:defRPr/>
            </a:pPr>
            <a:r>
              <a:rPr lang="zh-CN" altLang="zh-CN" sz="2500" dirty="0">
                <a:latin typeface="宋体" pitchFamily="2" charset="-122"/>
                <a:ea typeface="宋体" pitchFamily="2" charset="-122"/>
              </a:rPr>
              <a:t>南开大学与加拿大特许专业会计师协会（</a:t>
            </a:r>
            <a:r>
              <a:rPr lang="en-US" altLang="zh-CN" sz="2500" dirty="0">
                <a:latin typeface="宋体" pitchFamily="2" charset="-122"/>
                <a:ea typeface="宋体" pitchFamily="2" charset="-122"/>
              </a:rPr>
              <a:t>Chartered Professional Accountants of Canada</a:t>
            </a:r>
            <a:r>
              <a:rPr lang="zh-CN" altLang="zh-CN" sz="2500" dirty="0">
                <a:latin typeface="宋体" pitchFamily="2" charset="-122"/>
                <a:ea typeface="宋体" pitchFamily="2" charset="-122"/>
              </a:rPr>
              <a:t>（简称</a:t>
            </a:r>
            <a:r>
              <a:rPr lang="en-US" altLang="zh-CN" sz="2500" dirty="0">
                <a:latin typeface="宋体" pitchFamily="2" charset="-122"/>
                <a:ea typeface="宋体" pitchFamily="2" charset="-122"/>
              </a:rPr>
              <a:t>CPA Canada</a:t>
            </a:r>
            <a:r>
              <a:rPr lang="zh-CN" altLang="zh-CN" sz="2500" dirty="0">
                <a:latin typeface="宋体" pitchFamily="2" charset="-122"/>
                <a:ea typeface="宋体" pitchFamily="2" charset="-122"/>
              </a:rPr>
              <a:t>），原</a:t>
            </a:r>
            <a:r>
              <a:rPr lang="en-US" altLang="zh-CN" sz="2500" dirty="0">
                <a:latin typeface="宋体" pitchFamily="2" charset="-122"/>
                <a:ea typeface="宋体" pitchFamily="2" charset="-122"/>
              </a:rPr>
              <a:t>CGA</a:t>
            </a:r>
            <a:r>
              <a:rPr lang="zh-CN" altLang="zh-CN" sz="2500" dirty="0">
                <a:latin typeface="宋体" pitchFamily="2" charset="-122"/>
                <a:ea typeface="宋体" pitchFamily="2" charset="-122"/>
              </a:rPr>
              <a:t>）合作</a:t>
            </a:r>
            <a:r>
              <a:rPr lang="zh-CN" altLang="en-US" sz="2500" dirty="0">
                <a:latin typeface="宋体" pitchFamily="2" charset="-122"/>
                <a:ea typeface="宋体" pitchFamily="2" charset="-122"/>
              </a:rPr>
              <a:t>设立。</a:t>
            </a:r>
            <a:endParaRPr lang="en-US" altLang="zh-CN" sz="2500" dirty="0">
              <a:latin typeface="宋体" pitchFamily="2" charset="-122"/>
              <a:ea typeface="宋体" pitchFamily="2" charset="-122"/>
            </a:endParaRPr>
          </a:p>
          <a:p>
            <a:pPr eaLnBrk="1" hangingPunct="1">
              <a:lnSpc>
                <a:spcPct val="100000"/>
              </a:lnSpc>
              <a:defRPr/>
            </a:pPr>
            <a:r>
              <a:rPr lang="en-US" altLang="zh-CN" sz="2500" dirty="0">
                <a:latin typeface="宋体" pitchFamily="2" charset="-122"/>
                <a:ea typeface="宋体" pitchFamily="2" charset="-122"/>
              </a:rPr>
              <a:t>2001</a:t>
            </a:r>
            <a:r>
              <a:rPr lang="zh-CN" altLang="en-US" sz="2500" dirty="0">
                <a:latin typeface="宋体" pitchFamily="2" charset="-122"/>
                <a:ea typeface="宋体" pitchFamily="2" charset="-122"/>
              </a:rPr>
              <a:t>年，经教育部批准设立，并招收第一届学生</a:t>
            </a:r>
            <a:endParaRPr lang="en-US" altLang="zh-CN" sz="2500" dirty="0">
              <a:latin typeface="宋体" pitchFamily="2" charset="-122"/>
              <a:ea typeface="宋体" pitchFamily="2" charset="-122"/>
            </a:endParaRPr>
          </a:p>
          <a:p>
            <a:pPr eaLnBrk="1" hangingPunct="1">
              <a:lnSpc>
                <a:spcPct val="100000"/>
              </a:lnSpc>
              <a:defRPr/>
            </a:pPr>
            <a:r>
              <a:rPr lang="zh-CN" altLang="zh-CN" sz="2500" dirty="0">
                <a:latin typeface="宋体" pitchFamily="2" charset="-122"/>
                <a:ea typeface="宋体" pitchFamily="2" charset="-122"/>
              </a:rPr>
              <a:t>本合作项目现在已经连续运转</a:t>
            </a:r>
            <a:r>
              <a:rPr lang="en-US" altLang="zh-CN" sz="2500" dirty="0">
                <a:latin typeface="宋体" pitchFamily="2" charset="-122"/>
                <a:ea typeface="宋体" pitchFamily="2" charset="-122"/>
              </a:rPr>
              <a:t>19</a:t>
            </a:r>
            <a:r>
              <a:rPr lang="zh-CN" altLang="zh-CN" sz="2500" dirty="0">
                <a:latin typeface="宋体" pitchFamily="2" charset="-122"/>
                <a:ea typeface="宋体" pitchFamily="2" charset="-122"/>
              </a:rPr>
              <a:t>年</a:t>
            </a:r>
            <a:endParaRPr lang="en-US" altLang="zh-CN" sz="2500" dirty="0">
              <a:latin typeface="宋体" pitchFamily="2" charset="-122"/>
              <a:ea typeface="宋体" pitchFamily="2" charset="-122"/>
            </a:endParaRPr>
          </a:p>
          <a:p>
            <a:pPr eaLnBrk="1" hangingPunct="1">
              <a:lnSpc>
                <a:spcPct val="100000"/>
              </a:lnSpc>
              <a:defRPr/>
            </a:pPr>
            <a:r>
              <a:rPr lang="zh-CN" altLang="en-US" sz="2500" dirty="0">
                <a:latin typeface="宋体" pitchFamily="2" charset="-122"/>
                <a:ea typeface="宋体" pitchFamily="2" charset="-122"/>
              </a:rPr>
              <a:t>南开大学的品牌和特色专业之一</a:t>
            </a:r>
            <a:endParaRPr lang="en-US" altLang="zh-CN" sz="2500" dirty="0">
              <a:latin typeface="宋体" pitchFamily="2" charset="-122"/>
              <a:ea typeface="宋体" pitchFamily="2" charset="-122"/>
            </a:endParaRPr>
          </a:p>
          <a:p>
            <a:pPr eaLnBrk="1" hangingPunct="1">
              <a:lnSpc>
                <a:spcPct val="100000"/>
              </a:lnSpc>
              <a:defRPr/>
            </a:pPr>
            <a:r>
              <a:rPr lang="zh-CN" altLang="zh-CN" sz="2500" dirty="0">
                <a:latin typeface="宋体" pitchFamily="2" charset="-122"/>
                <a:ea typeface="宋体" pitchFamily="2" charset="-122"/>
              </a:rPr>
              <a:t>取得了良好的</a:t>
            </a:r>
            <a:r>
              <a:rPr lang="zh-CN" altLang="en-US" sz="2500" dirty="0">
                <a:latin typeface="宋体" pitchFamily="2" charset="-122"/>
                <a:ea typeface="宋体" pitchFamily="2" charset="-122"/>
              </a:rPr>
              <a:t>声誉</a:t>
            </a:r>
            <a:r>
              <a:rPr lang="zh-CN" altLang="zh-CN" sz="2500" dirty="0">
                <a:latin typeface="宋体" pitchFamily="2" charset="-122"/>
                <a:ea typeface="宋体" pitchFamily="2" charset="-122"/>
              </a:rPr>
              <a:t>，得到了社会的广泛认可</a:t>
            </a:r>
            <a:endParaRPr lang="en-US" altLang="zh-CN" sz="2500" dirty="0">
              <a:latin typeface="宋体" pitchFamily="2" charset="-122"/>
              <a:ea typeface="宋体" pitchFamily="2" charset="-122"/>
            </a:endParaRPr>
          </a:p>
          <a:p>
            <a:pPr eaLnBrk="1" hangingPunct="1">
              <a:lnSpc>
                <a:spcPct val="100000"/>
              </a:lnSpc>
              <a:defRPr/>
            </a:pPr>
            <a:r>
              <a:rPr lang="zh-CN" altLang="en-US" sz="2500" dirty="0">
                <a:latin typeface="宋体" pitchFamily="2" charset="-122"/>
                <a:ea typeface="宋体" pitchFamily="2" charset="-122"/>
              </a:rPr>
              <a:t>在</a:t>
            </a:r>
            <a:r>
              <a:rPr lang="en-US" altLang="zh-CN" sz="2500" dirty="0">
                <a:latin typeface="宋体" pitchFamily="2" charset="-122"/>
                <a:ea typeface="宋体" pitchFamily="2" charset="-122"/>
              </a:rPr>
              <a:t>2018</a:t>
            </a:r>
            <a:r>
              <a:rPr lang="zh-CN" altLang="en-US" sz="2500" dirty="0">
                <a:latin typeface="宋体" pitchFamily="2" charset="-122"/>
                <a:ea typeface="宋体" pitchFamily="2" charset="-122"/>
              </a:rPr>
              <a:t>之前一直单独招生，在南开大学理科招生的专业中基本保持前两名。</a:t>
            </a:r>
            <a:endParaRPr lang="en-US" altLang="zh-CN" sz="2500" dirty="0">
              <a:latin typeface="宋体" pitchFamily="2" charset="-122"/>
              <a:ea typeface="宋体" pitchFamily="2" charset="-122"/>
            </a:endParaRPr>
          </a:p>
          <a:p>
            <a:pPr eaLnBrk="1" hangingPunct="1">
              <a:lnSpc>
                <a:spcPct val="100000"/>
              </a:lnSpc>
              <a:defRPr/>
            </a:pPr>
            <a:endParaRPr lang="en-US" altLang="zh-CN" sz="2400" dirty="0">
              <a:latin typeface="宋体" pitchFamily="2" charset="-122"/>
              <a:ea typeface="宋体" pitchFamily="2" charset="-122"/>
            </a:endParaRPr>
          </a:p>
          <a:p>
            <a:pPr eaLnBrk="1" hangingPunct="1">
              <a:defRPr/>
            </a:pPr>
            <a:endParaRPr lang="zh-CN" altLang="en-US" sz="2400" dirty="0"/>
          </a:p>
          <a:p>
            <a:pPr eaLnBrk="1" hangingPunct="1">
              <a:lnSpc>
                <a:spcPct val="150000"/>
              </a:lnSpc>
              <a:buFontTx/>
              <a:buNone/>
              <a:defRPr/>
            </a:pPr>
            <a:endParaRPr lang="en-US" altLang="zh-CN" sz="2400"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20688"/>
            <a:ext cx="7772400" cy="1143000"/>
          </a:xfrm>
        </p:spPr>
        <p:txBody>
          <a:bodyPr/>
          <a:lstStyle/>
          <a:p>
            <a:r>
              <a:rPr lang="zh-CN" altLang="en-US" dirty="0"/>
              <a:t>国际会计专业的特点</a:t>
            </a:r>
          </a:p>
        </p:txBody>
      </p:sp>
      <p:sp>
        <p:nvSpPr>
          <p:cNvPr id="3" name="内容占位符 2"/>
          <p:cNvSpPr>
            <a:spLocks noGrp="1"/>
          </p:cNvSpPr>
          <p:nvPr>
            <p:ph idx="1"/>
          </p:nvPr>
        </p:nvSpPr>
        <p:spPr>
          <a:xfrm>
            <a:off x="685800" y="1628800"/>
            <a:ext cx="7772400" cy="4680520"/>
          </a:xfrm>
        </p:spPr>
        <p:txBody>
          <a:bodyPr/>
          <a:lstStyle/>
          <a:p>
            <a:pPr>
              <a:lnSpc>
                <a:spcPct val="100000"/>
              </a:lnSpc>
              <a:buNone/>
            </a:pPr>
            <a:r>
              <a:rPr lang="zh-CN" altLang="en-US" sz="2500" dirty="0">
                <a:latin typeface="+mj-ea"/>
                <a:ea typeface="+mj-ea"/>
              </a:rPr>
              <a:t>国际会计专业有五个特点：</a:t>
            </a:r>
            <a:endParaRPr lang="en-US" altLang="zh-CN" sz="2500" dirty="0">
              <a:latin typeface="+mj-ea"/>
              <a:ea typeface="+mj-ea"/>
            </a:endParaRPr>
          </a:p>
          <a:p>
            <a:pPr>
              <a:lnSpc>
                <a:spcPct val="100000"/>
              </a:lnSpc>
            </a:pPr>
            <a:r>
              <a:rPr lang="zh-CN" altLang="zh-CN" sz="2500" dirty="0">
                <a:latin typeface="+mj-ea"/>
                <a:ea typeface="+mj-ea"/>
              </a:rPr>
              <a:t>国际化教学资料</a:t>
            </a:r>
            <a:r>
              <a:rPr lang="zh-CN" altLang="en-US" sz="2500" dirty="0">
                <a:latin typeface="+mj-ea"/>
                <a:ea typeface="+mj-ea"/>
              </a:rPr>
              <a:t>，</a:t>
            </a:r>
            <a:r>
              <a:rPr lang="zh-CN" altLang="zh-CN" sz="2500" dirty="0">
                <a:latin typeface="+mj-ea"/>
                <a:ea typeface="+mj-ea"/>
              </a:rPr>
              <a:t>双语教学模式</a:t>
            </a:r>
            <a:endParaRPr lang="en-US" altLang="zh-CN" sz="2500" dirty="0">
              <a:latin typeface="宋体" pitchFamily="2" charset="-122"/>
              <a:ea typeface="宋体" pitchFamily="2" charset="-122"/>
            </a:endParaRPr>
          </a:p>
          <a:p>
            <a:pPr>
              <a:lnSpc>
                <a:spcPct val="100000"/>
              </a:lnSpc>
            </a:pPr>
            <a:r>
              <a:rPr lang="zh-CN" altLang="zh-CN" sz="2500" dirty="0">
                <a:latin typeface="+mj-ea"/>
                <a:ea typeface="+mj-ea"/>
              </a:rPr>
              <a:t>替代</a:t>
            </a:r>
            <a:r>
              <a:rPr lang="en-US" altLang="zh-CN" sz="2500" dirty="0">
                <a:latin typeface="+mj-ea"/>
                <a:ea typeface="+mj-ea"/>
              </a:rPr>
              <a:t>CPA Canada</a:t>
            </a:r>
            <a:r>
              <a:rPr lang="zh-CN" altLang="zh-CN" sz="2500" dirty="0">
                <a:latin typeface="+mj-ea"/>
                <a:ea typeface="+mj-ea"/>
              </a:rPr>
              <a:t>职业资格考试的大部分课程</a:t>
            </a:r>
            <a:endParaRPr lang="en-US" altLang="zh-CN" sz="2500" dirty="0">
              <a:latin typeface="+mj-ea"/>
              <a:ea typeface="+mj-ea"/>
            </a:endParaRPr>
          </a:p>
          <a:p>
            <a:pPr>
              <a:lnSpc>
                <a:spcPct val="100000"/>
              </a:lnSpc>
              <a:buNone/>
            </a:pPr>
            <a:r>
              <a:rPr lang="en-US" altLang="zh-CN" sz="2500" dirty="0">
                <a:latin typeface="+mj-ea"/>
                <a:ea typeface="+mj-ea"/>
              </a:rPr>
              <a:t>  </a:t>
            </a:r>
            <a:r>
              <a:rPr lang="zh-CN" altLang="zh-CN" sz="2500" dirty="0">
                <a:latin typeface="宋体" pitchFamily="2" charset="-122"/>
                <a:ea typeface="宋体" pitchFamily="2" charset="-122"/>
              </a:rPr>
              <a:t>该专业的学生按教学计划完成纳入教学计划的 14 门专业基础课和专业课后，考试成绩同时会得到</a:t>
            </a:r>
            <a:r>
              <a:rPr lang="en-US" altLang="zh-CN" sz="2500" dirty="0">
                <a:latin typeface="宋体" pitchFamily="2" charset="-122"/>
                <a:ea typeface="宋体" pitchFamily="2" charset="-122"/>
              </a:rPr>
              <a:t>CPA Canada</a:t>
            </a:r>
            <a:r>
              <a:rPr lang="zh-CN" altLang="zh-CN" sz="2500" dirty="0">
                <a:latin typeface="宋体" pitchFamily="2" charset="-122"/>
                <a:ea typeface="宋体" pitchFamily="2" charset="-122"/>
              </a:rPr>
              <a:t>的认可。</a:t>
            </a:r>
            <a:endParaRPr lang="en-US" altLang="zh-CN" sz="2500" dirty="0">
              <a:latin typeface="宋体" pitchFamily="2" charset="-122"/>
              <a:ea typeface="宋体" pitchFamily="2" charset="-122"/>
            </a:endParaRPr>
          </a:p>
          <a:p>
            <a:pPr>
              <a:lnSpc>
                <a:spcPct val="100000"/>
              </a:lnSpc>
            </a:pPr>
            <a:r>
              <a:rPr lang="zh-CN" altLang="zh-CN" sz="2500" dirty="0">
                <a:latin typeface="+mj-ea"/>
                <a:ea typeface="+mj-ea"/>
              </a:rPr>
              <a:t>接轨加拿大高校研究生项目</a:t>
            </a:r>
            <a:endParaRPr lang="en-US" altLang="zh-CN" sz="2500" dirty="0">
              <a:latin typeface="+mj-ea"/>
              <a:ea typeface="+mj-ea"/>
            </a:endParaRPr>
          </a:p>
          <a:p>
            <a:pPr>
              <a:lnSpc>
                <a:spcPct val="100000"/>
              </a:lnSpc>
              <a:buNone/>
            </a:pPr>
            <a:r>
              <a:rPr lang="en-US" altLang="zh-CN" sz="2500" dirty="0">
                <a:latin typeface="宋体" pitchFamily="2" charset="-122"/>
                <a:ea typeface="宋体" pitchFamily="2" charset="-122"/>
              </a:rPr>
              <a:t>  </a:t>
            </a:r>
            <a:r>
              <a:rPr lang="zh-CN" altLang="zh-CN" sz="2500" dirty="0">
                <a:latin typeface="宋体" pitchFamily="2" charset="-122"/>
                <a:ea typeface="宋体" pitchFamily="2" charset="-122"/>
              </a:rPr>
              <a:t>该专业学生可直接申请加拿大有的学校的会计或金融相关专业研究生项目，免GMAT研究生入学考试要求。</a:t>
            </a:r>
            <a:endParaRPr lang="en-US" altLang="zh-CN" sz="2500" dirty="0">
              <a:latin typeface="宋体" pitchFamily="2" charset="-122"/>
              <a:ea typeface="宋体" pitchFamily="2" charset="-122"/>
            </a:endParaRPr>
          </a:p>
          <a:p>
            <a:endParaRPr lang="zh-CN" altLang="zh-CN" dirty="0">
              <a:latin typeface="宋体" pitchFamily="2" charset="-122"/>
              <a:ea typeface="宋体" pitchFamily="2" charset="-122"/>
            </a:endParaRPr>
          </a:p>
        </p:txBody>
      </p:sp>
      <p:sp>
        <p:nvSpPr>
          <p:cNvPr id="4" name="灯片编号占位符 3"/>
          <p:cNvSpPr>
            <a:spLocks noGrp="1"/>
          </p:cNvSpPr>
          <p:nvPr>
            <p:ph type="sldNum" sz="quarter" idx="12"/>
          </p:nvPr>
        </p:nvSpPr>
        <p:spPr/>
        <p:txBody>
          <a:bodyPr/>
          <a:lstStyle/>
          <a:p>
            <a:pPr>
              <a:defRPr/>
            </a:pPr>
            <a:fld id="{AB928433-6783-4F3F-8DC0-1F858574F025}" type="slidenum">
              <a:rPr lang="en-US" altLang="zh-CN" smtClean="0"/>
              <a:pPr>
                <a:defRPr/>
              </a:pPr>
              <a:t>5</a:t>
            </a:fld>
            <a:endParaRPr lang="en-US" altLang="zh-CN"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国际会计专业的特点</a:t>
            </a:r>
          </a:p>
        </p:txBody>
      </p:sp>
      <p:sp>
        <p:nvSpPr>
          <p:cNvPr id="3" name="内容占位符 2"/>
          <p:cNvSpPr>
            <a:spLocks noGrp="1"/>
          </p:cNvSpPr>
          <p:nvPr>
            <p:ph idx="1"/>
          </p:nvPr>
        </p:nvSpPr>
        <p:spPr/>
        <p:txBody>
          <a:bodyPr/>
          <a:lstStyle/>
          <a:p>
            <a:pPr>
              <a:lnSpc>
                <a:spcPct val="100000"/>
              </a:lnSpc>
            </a:pPr>
            <a:r>
              <a:rPr lang="zh-CN" altLang="zh-CN" sz="2400" dirty="0">
                <a:latin typeface="+mj-ea"/>
                <a:ea typeface="+mj-ea"/>
              </a:rPr>
              <a:t>国际化发展平台</a:t>
            </a:r>
            <a:endParaRPr lang="en-US" altLang="zh-CN" sz="2400" dirty="0">
              <a:latin typeface="+mj-ea"/>
              <a:ea typeface="+mj-ea"/>
            </a:endParaRPr>
          </a:p>
          <a:p>
            <a:pPr>
              <a:lnSpc>
                <a:spcPct val="100000"/>
              </a:lnSpc>
              <a:buNone/>
            </a:pPr>
            <a:r>
              <a:rPr lang="en-US" altLang="zh-CN" sz="2400" dirty="0">
                <a:latin typeface="+mj-ea"/>
              </a:rPr>
              <a:t>  </a:t>
            </a:r>
            <a:r>
              <a:rPr lang="zh-CN" altLang="zh-CN" sz="2400" dirty="0">
                <a:latin typeface="宋体" pitchFamily="2" charset="-122"/>
                <a:ea typeface="宋体" pitchFamily="2" charset="-122"/>
              </a:rPr>
              <a:t>取得加拿大特许专业会计师资格后，经过申请，可以成为美国、英国、澳大利亚、新西兰、爱尔兰、香港的会员并执业，为学生未来发展提供了更加广阔的国际化平台。</a:t>
            </a:r>
            <a:endParaRPr lang="zh-CN" altLang="en-US" sz="2400" dirty="0">
              <a:latin typeface="宋体" pitchFamily="2" charset="-122"/>
              <a:ea typeface="宋体" pitchFamily="2" charset="-122"/>
            </a:endParaRPr>
          </a:p>
          <a:p>
            <a:r>
              <a:rPr lang="zh-CN" altLang="en-US" sz="2400" dirty="0">
                <a:latin typeface="+mj-ea"/>
                <a:ea typeface="+mj-ea"/>
              </a:rPr>
              <a:t>国际化视野和国际化能力</a:t>
            </a:r>
          </a:p>
        </p:txBody>
      </p:sp>
      <p:sp>
        <p:nvSpPr>
          <p:cNvPr id="4" name="灯片编号占位符 3"/>
          <p:cNvSpPr>
            <a:spLocks noGrp="1"/>
          </p:cNvSpPr>
          <p:nvPr>
            <p:ph type="sldNum" sz="quarter" idx="12"/>
          </p:nvPr>
        </p:nvSpPr>
        <p:spPr/>
        <p:txBody>
          <a:bodyPr/>
          <a:lstStyle/>
          <a:p>
            <a:pPr>
              <a:defRPr/>
            </a:pPr>
            <a:fld id="{AB928433-6783-4F3F-8DC0-1F858574F025}" type="slidenum">
              <a:rPr lang="en-US" altLang="zh-CN" smtClean="0"/>
              <a:pPr>
                <a:defRPr/>
              </a:pPr>
              <a:t>6</a:t>
            </a:fld>
            <a:endParaRPr lang="en-US" altLang="zh-CN"/>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20688"/>
            <a:ext cx="7772400" cy="864096"/>
          </a:xfrm>
        </p:spPr>
        <p:txBody>
          <a:bodyPr/>
          <a:lstStyle/>
          <a:p>
            <a:r>
              <a:rPr lang="zh-CN" altLang="zh-CN" dirty="0"/>
              <a:t>加拿大特许专业会计师协会</a:t>
            </a:r>
            <a:endParaRPr lang="zh-CN" altLang="en-US" dirty="0"/>
          </a:p>
        </p:txBody>
      </p:sp>
      <p:sp>
        <p:nvSpPr>
          <p:cNvPr id="3" name="内容占位符 2"/>
          <p:cNvSpPr>
            <a:spLocks noGrp="1"/>
          </p:cNvSpPr>
          <p:nvPr>
            <p:ph idx="1"/>
          </p:nvPr>
        </p:nvSpPr>
        <p:spPr>
          <a:xfrm>
            <a:off x="755576" y="1556792"/>
            <a:ext cx="7772400" cy="4896544"/>
          </a:xfrm>
        </p:spPr>
        <p:txBody>
          <a:bodyPr/>
          <a:lstStyle/>
          <a:p>
            <a:r>
              <a:rPr lang="zh-CN" altLang="zh-CN" sz="2400" dirty="0">
                <a:latin typeface="宋体" pitchFamily="2" charset="-122"/>
                <a:ea typeface="宋体" pitchFamily="2" charset="-122"/>
              </a:rPr>
              <a:t>加拿大特许专业会计师协会</a:t>
            </a:r>
            <a:r>
              <a:rPr lang="zh-CN" altLang="zh-CN" sz="2400" dirty="0">
                <a:latin typeface="+mj-lt"/>
                <a:ea typeface="宋体" pitchFamily="2" charset="-122"/>
              </a:rPr>
              <a:t>（</a:t>
            </a:r>
            <a:r>
              <a:rPr lang="en-US" altLang="zh-CN" sz="2400" dirty="0">
                <a:latin typeface="+mj-lt"/>
                <a:ea typeface="宋体" pitchFamily="2" charset="-122"/>
              </a:rPr>
              <a:t>Chartered Professional Accountants of Canada</a:t>
            </a:r>
            <a:r>
              <a:rPr lang="zh-CN" altLang="zh-CN" sz="2400" dirty="0">
                <a:latin typeface="+mj-lt"/>
                <a:ea typeface="宋体" pitchFamily="2" charset="-122"/>
              </a:rPr>
              <a:t>，</a:t>
            </a:r>
            <a:r>
              <a:rPr lang="en-US" altLang="zh-CN" sz="2400" dirty="0">
                <a:latin typeface="+mj-lt"/>
                <a:ea typeface="宋体" pitchFamily="2" charset="-122"/>
              </a:rPr>
              <a:t>CPA Canada</a:t>
            </a:r>
            <a:r>
              <a:rPr lang="zh-CN" altLang="zh-CN" sz="2400" dirty="0">
                <a:latin typeface="+mj-lt"/>
                <a:ea typeface="宋体" pitchFamily="2" charset="-122"/>
              </a:rPr>
              <a:t>）</a:t>
            </a:r>
            <a:r>
              <a:rPr lang="zh-CN" altLang="zh-CN" sz="2400" dirty="0">
                <a:latin typeface="宋体" pitchFamily="2" charset="-122"/>
                <a:ea typeface="宋体" pitchFamily="2" charset="-122"/>
              </a:rPr>
              <a:t>，是加拿大唯一的会计职业团体，是世界上五个规模最大的会计师团体之一</a:t>
            </a:r>
            <a:r>
              <a:rPr lang="zh-CN" altLang="en-US" sz="2400" dirty="0">
                <a:latin typeface="宋体" pitchFamily="2" charset="-122"/>
                <a:ea typeface="宋体" pitchFamily="2" charset="-122"/>
              </a:rPr>
              <a:t>。</a:t>
            </a:r>
            <a:endParaRPr lang="en-US" altLang="zh-CN" sz="2400" dirty="0">
              <a:latin typeface="宋体" pitchFamily="2" charset="-122"/>
              <a:ea typeface="宋体" pitchFamily="2" charset="-122"/>
            </a:endParaRPr>
          </a:p>
          <a:p>
            <a:r>
              <a:rPr lang="zh-CN" altLang="zh-CN" sz="2400" dirty="0">
                <a:latin typeface="宋体" pitchFamily="2" charset="-122"/>
                <a:ea typeface="宋体" pitchFamily="2" charset="-122"/>
              </a:rPr>
              <a:t>是全球最具影响力的全球会计联盟</a:t>
            </a:r>
            <a:r>
              <a:rPr lang="zh-CN" altLang="zh-CN" sz="2400" dirty="0">
                <a:latin typeface="+mj-lt"/>
                <a:ea typeface="宋体" pitchFamily="2" charset="-122"/>
              </a:rPr>
              <a:t>（</a:t>
            </a:r>
            <a:r>
              <a:rPr lang="en-US" altLang="zh-CN" sz="2400" dirty="0">
                <a:latin typeface="+mj-lt"/>
                <a:ea typeface="宋体" pitchFamily="2" charset="-122"/>
              </a:rPr>
              <a:t>Global Accounting Alliance</a:t>
            </a:r>
            <a:r>
              <a:rPr lang="zh-CN" altLang="zh-CN" sz="2400" dirty="0">
                <a:latin typeface="+mj-lt"/>
                <a:ea typeface="宋体" pitchFamily="2" charset="-122"/>
              </a:rPr>
              <a:t>，以下简称</a:t>
            </a:r>
            <a:r>
              <a:rPr lang="en-US" altLang="zh-CN" sz="2400" dirty="0">
                <a:latin typeface="+mj-lt"/>
                <a:ea typeface="宋体" pitchFamily="2" charset="-122"/>
              </a:rPr>
              <a:t>GAA</a:t>
            </a:r>
            <a:r>
              <a:rPr lang="zh-CN" altLang="zh-CN" sz="2400" dirty="0">
                <a:latin typeface="+mj-lt"/>
                <a:ea typeface="宋体" pitchFamily="2" charset="-122"/>
              </a:rPr>
              <a:t>）</a:t>
            </a:r>
            <a:r>
              <a:rPr lang="zh-CN" altLang="zh-CN" sz="2400" dirty="0">
                <a:latin typeface="宋体" pitchFamily="2" charset="-122"/>
                <a:ea typeface="宋体" pitchFamily="2" charset="-122"/>
              </a:rPr>
              <a:t>的成员（包括美国、加拿大、英国、澳大利亚、香港等国家和地区的会计职业团体）。</a:t>
            </a:r>
            <a:endParaRPr lang="en-US" altLang="zh-CN" sz="2400" dirty="0">
              <a:latin typeface="宋体" pitchFamily="2" charset="-122"/>
              <a:ea typeface="宋体" pitchFamily="2" charset="-122"/>
            </a:endParaRPr>
          </a:p>
          <a:p>
            <a:r>
              <a:rPr lang="zh-CN" altLang="zh-CN" sz="2400" dirty="0">
                <a:latin typeface="宋体" pitchFamily="2" charset="-122"/>
                <a:ea typeface="宋体" pitchFamily="2" charset="-122"/>
              </a:rPr>
              <a:t>全球会计联盟成员之间实行资格互认</a:t>
            </a:r>
            <a:r>
              <a:rPr lang="zh-CN" altLang="en-US" sz="2400" dirty="0">
                <a:latin typeface="宋体" pitchFamily="2" charset="-122"/>
                <a:ea typeface="宋体" pitchFamily="2" charset="-122"/>
              </a:rPr>
              <a:t>。</a:t>
            </a:r>
            <a:r>
              <a:rPr lang="zh-CN" altLang="zh-CN" sz="2400" dirty="0">
                <a:latin typeface="宋体" pitchFamily="2" charset="-122"/>
                <a:ea typeface="宋体" pitchFamily="2" charset="-122"/>
              </a:rPr>
              <a:t>取得加拿大特许专业会计师资格后，经过申请，可以成为全球会计联盟其他成员（美国、英国、澳大利亚、新西兰、爱尔兰、香港）的会员。</a:t>
            </a:r>
            <a:endParaRPr lang="zh-CN" altLang="en-US" sz="2400" dirty="0">
              <a:latin typeface="宋体" pitchFamily="2" charset="-122"/>
              <a:ea typeface="宋体" pitchFamily="2" charset="-122"/>
            </a:endParaRPr>
          </a:p>
        </p:txBody>
      </p:sp>
      <p:sp>
        <p:nvSpPr>
          <p:cNvPr id="4" name="灯片编号占位符 3"/>
          <p:cNvSpPr>
            <a:spLocks noGrp="1"/>
          </p:cNvSpPr>
          <p:nvPr>
            <p:ph type="sldNum" sz="quarter" idx="12"/>
          </p:nvPr>
        </p:nvSpPr>
        <p:spPr/>
        <p:txBody>
          <a:bodyPr/>
          <a:lstStyle/>
          <a:p>
            <a:pPr>
              <a:defRPr/>
            </a:pPr>
            <a:fld id="{AB928433-6783-4F3F-8DC0-1F858574F025}" type="slidenum">
              <a:rPr lang="en-US" altLang="zh-CN" smtClean="0"/>
              <a:pPr>
                <a:defRPr/>
              </a:pPr>
              <a:t>7</a:t>
            </a:fld>
            <a:endParaRPr lang="en-US" altLang="zh-CN"/>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a:ln>
            <a:miter lim="800000"/>
            <a:headEnd/>
            <a:tailEnd/>
          </a:ln>
        </p:spPr>
        <p:txBody>
          <a:bodyPr/>
          <a:lstStyle/>
          <a:p>
            <a:fld id="{58F036F0-99E2-470C-A323-E4FF30C1544A}" type="slidenum">
              <a:rPr lang="en-US" altLang="zh-CN" smtClean="0"/>
              <a:pPr/>
              <a:t>8</a:t>
            </a:fld>
            <a:endParaRPr lang="en-US" altLang="zh-CN"/>
          </a:p>
        </p:txBody>
      </p:sp>
      <p:sp>
        <p:nvSpPr>
          <p:cNvPr id="12290" name="Rectangle 2"/>
          <p:cNvSpPr>
            <a:spLocks noGrp="1" noChangeArrowheads="1"/>
          </p:cNvSpPr>
          <p:nvPr>
            <p:ph type="title"/>
          </p:nvPr>
        </p:nvSpPr>
        <p:spPr>
          <a:xfrm>
            <a:off x="683568" y="620688"/>
            <a:ext cx="7772400" cy="1143000"/>
          </a:xfrm>
        </p:spPr>
        <p:txBody>
          <a:bodyPr/>
          <a:lstStyle/>
          <a:p>
            <a:pPr eaLnBrk="1" hangingPunct="1"/>
            <a:r>
              <a:rPr lang="zh-CN" altLang="en-US" dirty="0"/>
              <a:t>面试推荐研究生和就业</a:t>
            </a:r>
          </a:p>
        </p:txBody>
      </p:sp>
      <p:sp>
        <p:nvSpPr>
          <p:cNvPr id="12291" name="Rectangle 3"/>
          <p:cNvSpPr>
            <a:spLocks noGrp="1" noChangeArrowheads="1"/>
          </p:cNvSpPr>
          <p:nvPr>
            <p:ph type="body" idx="1"/>
          </p:nvPr>
        </p:nvSpPr>
        <p:spPr>
          <a:xfrm>
            <a:off x="684213" y="1772816"/>
            <a:ext cx="7848600" cy="4751809"/>
          </a:xfrm>
        </p:spPr>
        <p:txBody>
          <a:bodyPr/>
          <a:lstStyle/>
          <a:p>
            <a:pPr algn="just" eaLnBrk="1" hangingPunct="1">
              <a:lnSpc>
                <a:spcPct val="100000"/>
              </a:lnSpc>
            </a:pPr>
            <a:r>
              <a:rPr lang="zh-CN" altLang="en-US" sz="2500" dirty="0">
                <a:latin typeface="+mj-ea"/>
                <a:ea typeface="+mj-ea"/>
              </a:rPr>
              <a:t>优秀的本科生可以推荐免试攻读博士</a:t>
            </a:r>
          </a:p>
          <a:p>
            <a:pPr algn="just" eaLnBrk="1" hangingPunct="1">
              <a:lnSpc>
                <a:spcPct val="100000"/>
              </a:lnSpc>
              <a:buNone/>
            </a:pPr>
            <a:r>
              <a:rPr lang="zh-CN" altLang="en-US" sz="2500" dirty="0">
                <a:latin typeface="+mj-ea"/>
                <a:ea typeface="+mj-ea"/>
              </a:rPr>
              <a:t>  每年</a:t>
            </a:r>
            <a:r>
              <a:rPr lang="en-US" altLang="zh-CN" sz="2500" dirty="0">
                <a:latin typeface="+mj-ea"/>
                <a:ea typeface="+mj-ea"/>
              </a:rPr>
              <a:t>10-11</a:t>
            </a:r>
            <a:r>
              <a:rPr lang="zh-CN" altLang="en-US" sz="2500" dirty="0">
                <a:latin typeface="+mj-ea"/>
                <a:ea typeface="+mj-ea"/>
              </a:rPr>
              <a:t>个名额面试推荐研究生</a:t>
            </a:r>
            <a:endParaRPr lang="en-US" altLang="zh-CN" sz="2500" dirty="0">
              <a:latin typeface="+mj-ea"/>
              <a:ea typeface="+mj-ea"/>
            </a:endParaRPr>
          </a:p>
          <a:p>
            <a:pPr algn="just" eaLnBrk="1" hangingPunct="1">
              <a:lnSpc>
                <a:spcPct val="100000"/>
              </a:lnSpc>
            </a:pPr>
            <a:r>
              <a:rPr lang="zh-CN" altLang="en-US" sz="2500" dirty="0">
                <a:latin typeface="+mj-ea"/>
                <a:ea typeface="+mj-ea"/>
              </a:rPr>
              <a:t>优秀的硕士生可以推荐免试攻读博士</a:t>
            </a:r>
            <a:endParaRPr lang="en-US" altLang="zh-CN" sz="2500" dirty="0">
              <a:latin typeface="+mj-ea"/>
              <a:ea typeface="+mj-ea"/>
            </a:endParaRPr>
          </a:p>
          <a:p>
            <a:pPr algn="just" eaLnBrk="1" hangingPunct="1">
              <a:lnSpc>
                <a:spcPct val="100000"/>
              </a:lnSpc>
            </a:pPr>
            <a:endParaRPr lang="zh-CN" altLang="en-US" sz="2500" dirty="0">
              <a:latin typeface="+mj-ea"/>
              <a:ea typeface="+mj-ea"/>
            </a:endParaRPr>
          </a:p>
          <a:p>
            <a:pPr algn="just" eaLnBrk="1" hangingPunct="1">
              <a:lnSpc>
                <a:spcPct val="100000"/>
              </a:lnSpc>
            </a:pPr>
            <a:r>
              <a:rPr lang="zh-CN" altLang="en-US" sz="2500" dirty="0">
                <a:latin typeface="+mj-ea"/>
                <a:ea typeface="+mj-ea"/>
              </a:rPr>
              <a:t>南开大学就业最好的专业之一</a:t>
            </a:r>
            <a:endParaRPr lang="en-US" altLang="zh-CN" sz="2500" dirty="0">
              <a:latin typeface="+mj-ea"/>
              <a:ea typeface="+mj-ea"/>
            </a:endParaRPr>
          </a:p>
          <a:p>
            <a:pPr algn="just" eaLnBrk="1" hangingPunct="1">
              <a:lnSpc>
                <a:spcPct val="100000"/>
              </a:lnSpc>
              <a:buNone/>
            </a:pPr>
            <a:r>
              <a:rPr lang="en-US" altLang="zh-CN" sz="2500" dirty="0">
                <a:latin typeface="+mj-ea"/>
                <a:ea typeface="+mj-ea"/>
              </a:rPr>
              <a:t>  </a:t>
            </a:r>
            <a:r>
              <a:rPr lang="zh-CN" altLang="en-US" sz="2500" dirty="0">
                <a:latin typeface="+mj-ea"/>
                <a:ea typeface="+mj-ea"/>
              </a:rPr>
              <a:t>国际会计专业是南开大学就业最好的专业之一。</a:t>
            </a:r>
            <a:endParaRPr lang="en-US" altLang="zh-CN" sz="2500" dirty="0">
              <a:latin typeface="+mj-ea"/>
              <a:ea typeface="+mj-ea"/>
            </a:endParaRPr>
          </a:p>
          <a:p>
            <a:pPr algn="just" eaLnBrk="1" hangingPunct="1">
              <a:lnSpc>
                <a:spcPct val="100000"/>
              </a:lnSpc>
              <a:buNone/>
            </a:pPr>
            <a:r>
              <a:rPr lang="en-US" altLang="zh-CN" sz="2500" dirty="0">
                <a:solidFill>
                  <a:srgbClr val="FF0000"/>
                </a:solidFill>
                <a:latin typeface="+mj-ea"/>
                <a:ea typeface="+mj-ea"/>
              </a:rPr>
              <a:t>  </a:t>
            </a:r>
            <a:r>
              <a:rPr lang="zh-CN" altLang="en-US" sz="2500" dirty="0">
                <a:solidFill>
                  <a:srgbClr val="FF0000"/>
                </a:solidFill>
                <a:latin typeface="+mj-ea"/>
                <a:ea typeface="+mj-ea"/>
              </a:rPr>
              <a:t>近三年的具体就业情况如下页表所示。</a:t>
            </a:r>
            <a:endParaRPr lang="zh-CN" altLang="en-US" sz="2500" dirty="0">
              <a:solidFill>
                <a:srgbClr val="FF0000"/>
              </a:solidFill>
              <a:latin typeface="宋体" pitchFamily="2" charset="-122"/>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a:spLocks noGrp="1"/>
          </p:cNvSpPr>
          <p:nvPr>
            <p:ph type="sldNum" sz="quarter" idx="12"/>
          </p:nvPr>
        </p:nvSpPr>
        <p:spPr>
          <a:noFill/>
          <a:ln>
            <a:miter lim="800000"/>
            <a:headEnd/>
            <a:tailEnd/>
          </a:ln>
        </p:spPr>
        <p:txBody>
          <a:bodyPr/>
          <a:lstStyle/>
          <a:p>
            <a:fld id="{7D4E2965-1537-4F8D-90C2-E65E87BD359F}" type="slidenum">
              <a:rPr lang="en-US" altLang="zh-CN" smtClean="0">
                <a:ea typeface="宋体" charset="-122"/>
              </a:rPr>
              <a:pPr/>
              <a:t>9</a:t>
            </a:fld>
            <a:endParaRPr lang="en-US" altLang="zh-CN">
              <a:ea typeface="宋体" charset="-122"/>
            </a:endParaRPr>
          </a:p>
        </p:txBody>
      </p:sp>
      <p:sp>
        <p:nvSpPr>
          <p:cNvPr id="11267" name="Text Box 2"/>
          <p:cNvSpPr txBox="1">
            <a:spLocks noChangeArrowheads="1"/>
          </p:cNvSpPr>
          <p:nvPr/>
        </p:nvSpPr>
        <p:spPr bwMode="auto">
          <a:xfrm>
            <a:off x="900113" y="801688"/>
            <a:ext cx="7704137" cy="579437"/>
          </a:xfrm>
          <a:prstGeom prst="rect">
            <a:avLst/>
          </a:prstGeom>
          <a:noFill/>
          <a:ln w="9525">
            <a:noFill/>
            <a:miter lim="800000"/>
            <a:headEnd/>
            <a:tailEnd/>
          </a:ln>
          <a:effectLst/>
        </p:spPr>
        <p:txBody>
          <a:bodyPr>
            <a:spAutoFit/>
          </a:bodyPr>
          <a:lstStyle/>
          <a:p>
            <a:pPr>
              <a:spcBef>
                <a:spcPct val="50000"/>
              </a:spcBef>
            </a:pPr>
            <a:r>
              <a:rPr lang="zh-CN" altLang="en-US" sz="3200" b="1" dirty="0">
                <a:solidFill>
                  <a:srgbClr val="FF0000"/>
                </a:solidFill>
                <a:ea typeface="楷体_GB2312" pitchFamily="49" charset="-122"/>
              </a:rPr>
              <a:t>      会计学系</a:t>
            </a:r>
            <a:r>
              <a:rPr lang="en-US" altLang="zh-CN" sz="3200" b="1" dirty="0">
                <a:solidFill>
                  <a:srgbClr val="FF0000"/>
                </a:solidFill>
                <a:ea typeface="楷体_GB2312" pitchFamily="49" charset="-122"/>
              </a:rPr>
              <a:t>2019</a:t>
            </a:r>
            <a:r>
              <a:rPr lang="zh-CN" altLang="en-US" sz="3200" b="1" dirty="0">
                <a:solidFill>
                  <a:srgbClr val="FF0000"/>
                </a:solidFill>
                <a:ea typeface="楷体_GB2312" pitchFamily="49" charset="-122"/>
              </a:rPr>
              <a:t>年毕业生就业情况</a:t>
            </a:r>
          </a:p>
        </p:txBody>
      </p:sp>
      <p:graphicFrame>
        <p:nvGraphicFramePr>
          <p:cNvPr id="157746" name="Group 50"/>
          <p:cNvGraphicFramePr>
            <a:graphicFrameLocks noGrp="1"/>
          </p:cNvGraphicFramePr>
          <p:nvPr>
            <p:extLst>
              <p:ext uri="{D42A27DB-BD31-4B8C-83A1-F6EECF244321}">
                <p14:modId xmlns:p14="http://schemas.microsoft.com/office/powerpoint/2010/main" val="4149127418"/>
              </p:ext>
            </p:extLst>
          </p:nvPr>
        </p:nvGraphicFramePr>
        <p:xfrm>
          <a:off x="455613" y="1381125"/>
          <a:ext cx="8148637" cy="2567047"/>
        </p:xfrm>
        <a:graphic>
          <a:graphicData uri="http://schemas.openxmlformats.org/drawingml/2006/table">
            <a:tbl>
              <a:tblPr/>
              <a:tblGrid>
                <a:gridCol w="814387">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865188">
                  <a:extLst>
                    <a:ext uri="{9D8B030D-6E8A-4147-A177-3AD203B41FA5}">
                      <a16:colId xmlns:a16="http://schemas.microsoft.com/office/drawing/2014/main" val="20005"/>
                    </a:ext>
                  </a:extLst>
                </a:gridCol>
                <a:gridCol w="735012">
                  <a:extLst>
                    <a:ext uri="{9D8B030D-6E8A-4147-A177-3AD203B41FA5}">
                      <a16:colId xmlns:a16="http://schemas.microsoft.com/office/drawing/2014/main" val="20006"/>
                    </a:ext>
                  </a:extLst>
                </a:gridCol>
                <a:gridCol w="815975">
                  <a:extLst>
                    <a:ext uri="{9D8B030D-6E8A-4147-A177-3AD203B41FA5}">
                      <a16:colId xmlns:a16="http://schemas.microsoft.com/office/drawing/2014/main" val="20007"/>
                    </a:ext>
                  </a:extLst>
                </a:gridCol>
                <a:gridCol w="814388">
                  <a:extLst>
                    <a:ext uri="{9D8B030D-6E8A-4147-A177-3AD203B41FA5}">
                      <a16:colId xmlns:a16="http://schemas.microsoft.com/office/drawing/2014/main" val="20008"/>
                    </a:ext>
                  </a:extLst>
                </a:gridCol>
                <a:gridCol w="814387">
                  <a:extLst>
                    <a:ext uri="{9D8B030D-6E8A-4147-A177-3AD203B41FA5}">
                      <a16:colId xmlns:a16="http://schemas.microsoft.com/office/drawing/2014/main" val="20009"/>
                    </a:ext>
                  </a:extLst>
                </a:gridCol>
              </a:tblGrid>
              <a:tr h="140811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CN" altLang="zh-CN" sz="2400" b="1" i="0" u="none" strike="noStrike" cap="none" normalizeH="0" baseline="0" dirty="0">
                        <a:ln>
                          <a:noFill/>
                        </a:ln>
                        <a:solidFill>
                          <a:schemeClr val="tx1"/>
                        </a:solidFill>
                        <a:effectLst/>
                        <a:latin typeface="Times New Roman" pitchFamily="18" charset="0"/>
                        <a:ea typeface="楷体_GB2312"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zh-CN" altLang="zh-CN" sz="2400" b="1" i="0" u="none" strike="noStrike" cap="none" normalizeH="0" baseline="0">
                        <a:ln>
                          <a:noFill/>
                        </a:ln>
                        <a:solidFill>
                          <a:schemeClr val="tx1"/>
                        </a:solidFill>
                        <a:effectLst/>
                        <a:latin typeface="Times New Roman" pitchFamily="18" charset="0"/>
                        <a:ea typeface="楷体_GB2312"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出</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国</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读</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研</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事</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务</a:t>
                      </a: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所</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楷体_GB2312" pitchFamily="49" charset="-122"/>
                        </a:rPr>
                        <a:t>国企与</a:t>
                      </a:r>
                      <a:endPar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楷体_GB2312" pitchFamily="49" charset="-122"/>
                        </a:rPr>
                        <a:t>公司</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民</a:t>
                      </a:r>
                      <a:endParaRPr kumimoji="1" lang="en-US" altLang="zh-CN" sz="2400" b="1" i="0" u="none" strike="noStrike" cap="none" normalizeH="0" baseline="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企</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准备</a:t>
                      </a:r>
                      <a:r>
                        <a:rPr kumimoji="1" lang="zh-CN" altLang="zh-CN" sz="2400" b="1" i="0" u="none" strike="noStrike" cap="none" normalizeH="0" baseline="0">
                          <a:ln>
                            <a:noFill/>
                          </a:ln>
                          <a:solidFill>
                            <a:schemeClr val="tx1"/>
                          </a:solidFill>
                          <a:effectLst/>
                          <a:latin typeface="Times New Roman" pitchFamily="18" charset="0"/>
                          <a:ea typeface="楷体_GB2312" pitchFamily="49" charset="-122"/>
                        </a:rPr>
                        <a:t>考研</a:t>
                      </a: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或</a:t>
                      </a:r>
                      <a:r>
                        <a:rPr kumimoji="1" lang="zh-CN" altLang="zh-CN" sz="2400" b="1" i="0" u="none" strike="noStrike" cap="none" normalizeH="0" baseline="0">
                          <a:ln>
                            <a:noFill/>
                          </a:ln>
                          <a:solidFill>
                            <a:schemeClr val="tx1"/>
                          </a:solidFill>
                          <a:effectLst/>
                          <a:latin typeface="Times New Roman" pitchFamily="18" charset="0"/>
                          <a:ea typeface="楷体_GB2312" pitchFamily="49" charset="-122"/>
                        </a:rPr>
                        <a:t>出国</a:t>
                      </a:r>
                      <a:endParaRPr kumimoji="1" lang="zh-CN" altLang="en-US" sz="2400" b="1" i="0" u="none" strike="noStrike" cap="none" normalizeH="0" baseline="0">
                        <a:ln>
                          <a:noFill/>
                        </a:ln>
                        <a:solidFill>
                          <a:schemeClr val="tx1"/>
                        </a:solidFill>
                        <a:effectLst/>
                        <a:latin typeface="Times New Roman" pitchFamily="18" charset="0"/>
                        <a:ea typeface="楷体_GB2312" pitchFamily="49" charset="-122"/>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其他方式就业</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合</a:t>
                      </a:r>
                    </a:p>
                    <a:p>
                      <a:pPr marL="0" marR="0" lvl="0" indent="0" algn="ctr" defTabSz="914400" rtl="0" eaLnBrk="1" fontAlgn="base" latinLnBrk="0" hangingPunct="1">
                        <a:lnSpc>
                          <a:spcPct val="90000"/>
                        </a:lnSpc>
                        <a:spcBef>
                          <a:spcPct val="20000"/>
                        </a:spcBef>
                        <a:spcAft>
                          <a:spcPct val="0"/>
                        </a:spcAft>
                        <a:buClrTx/>
                        <a:buSzTx/>
                        <a:buFontTx/>
                        <a:buNone/>
                        <a:tabLst/>
                      </a:pPr>
                      <a:endParaRPr kumimoji="1" lang="zh-CN" altLang="en-US" sz="2400" b="1" i="0" u="none" strike="noStrike" cap="none" normalizeH="0" baseline="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计</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850">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国际会计</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itchFamily="18" charset="0"/>
                          <a:ea typeface="楷体_GB2312" pitchFamily="49" charset="-122"/>
                        </a:rPr>
                        <a:t>人数</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52</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vMerge="1">
                  <a:txBody>
                    <a:bodyPr/>
                    <a:lstStyle/>
                    <a:p>
                      <a:endParaRPr lang="zh-CN" alt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a:ln>
                            <a:noFill/>
                          </a:ln>
                          <a:solidFill>
                            <a:schemeClr val="tx1"/>
                          </a:solidFill>
                          <a:effectLst/>
                          <a:latin typeface="Times New Roman" pitchFamily="18" charset="0"/>
                          <a:ea typeface="楷体_GB2312" pitchFamily="49" charset="-122"/>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2400" b="1" u="none" strike="noStrike" dirty="0">
                          <a:effectLst/>
                        </a:rPr>
                        <a:t>36.54</a:t>
                      </a:r>
                      <a:endParaRPr lang="en-US" altLang="zh-CN" sz="2400" b="1"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26.92</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7.69</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3.85</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21.15</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3.85</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0</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0" u="none" strike="noStrike" cap="none" normalizeH="0" baseline="0" dirty="0">
                          <a:ln>
                            <a:noFill/>
                          </a:ln>
                          <a:solidFill>
                            <a:schemeClr val="tx1"/>
                          </a:solidFill>
                          <a:effectLst/>
                          <a:latin typeface="Times New Roman" pitchFamily="18" charset="0"/>
                          <a:ea typeface="楷体_GB2312" pitchFamily="49" charset="-122"/>
                        </a:rPr>
                        <a:t>100</a:t>
                      </a:r>
                    </a:p>
                  </a:txBody>
                  <a:tcPr marL="9525" marR="9525" marT="9524"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79052790"/>
      </p:ext>
    </p:extLst>
  </p:cSld>
  <p:clrMapOvr>
    <a:masterClrMapping/>
  </p:clrMapOvr>
  <p:transition>
    <p:random/>
  </p:transition>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黑体"/>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3157</TotalTime>
  <Words>1306</Words>
  <Application>Microsoft Office PowerPoint</Application>
  <PresentationFormat>全屏显示(4:3)</PresentationFormat>
  <Paragraphs>272</Paragraphs>
  <Slides>23</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黑体</vt:lpstr>
      <vt:lpstr>楷体_GB2312</vt:lpstr>
      <vt:lpstr>宋体</vt:lpstr>
      <vt:lpstr>Arial</vt:lpstr>
      <vt:lpstr>Arial Narrow</vt:lpstr>
      <vt:lpstr>Times New Roman</vt:lpstr>
      <vt:lpstr>默认设计模板</vt:lpstr>
      <vt:lpstr> 南开大学商学院 国际会计专业介绍 </vt:lpstr>
      <vt:lpstr>会计学科发展历程</vt:lpstr>
      <vt:lpstr>会计学系的本科教学</vt:lpstr>
      <vt:lpstr>国际会计专业</vt:lpstr>
      <vt:lpstr>国际会计专业的特点</vt:lpstr>
      <vt:lpstr>国际会计专业的特点</vt:lpstr>
      <vt:lpstr>加拿大特许专业会计师协会</vt:lpstr>
      <vt:lpstr>面试推荐研究生和就业</vt:lpstr>
      <vt:lpstr>PowerPoint 演示文稿</vt:lpstr>
      <vt:lpstr>PowerPoint 演示文稿</vt:lpstr>
      <vt:lpstr>PowerPoint 演示文稿</vt:lpstr>
      <vt:lpstr>PowerPoint 演示文稿</vt:lpstr>
      <vt:lpstr>PowerPoint 演示文稿</vt:lpstr>
      <vt:lpstr>国际会计专业方向的教学安排</vt:lpstr>
      <vt:lpstr>CPA Canada项目专业核心课(9+2门)</vt:lpstr>
      <vt:lpstr>国际会计专业方向的教学成果</vt:lpstr>
      <vt:lpstr>PowerPoint 演示文稿</vt:lpstr>
      <vt:lpstr>通过加拿大特许专业会计师资格考试</vt:lpstr>
      <vt:lpstr>PowerPoint 演示文稿</vt:lpstr>
      <vt:lpstr>会计系的奖学金和助学金</vt:lpstr>
      <vt:lpstr>PowerPoint 演示文稿</vt:lpstr>
      <vt:lpstr>PowerPoint 演示文稿</vt:lpstr>
      <vt:lpstr>                           欢迎各位同学报考           国际会计专业！             </vt:lpstr>
    </vt:vector>
  </TitlesOfParts>
  <Company>zhou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c:creator>
  <cp:lastModifiedBy>zhangjx22@163.com</cp:lastModifiedBy>
  <cp:revision>225</cp:revision>
  <dcterms:created xsi:type="dcterms:W3CDTF">2006-05-04T14:04:28Z</dcterms:created>
  <dcterms:modified xsi:type="dcterms:W3CDTF">2020-09-02T04:14:28Z</dcterms:modified>
</cp:coreProperties>
</file>