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45" r:id="rId3"/>
    <p:sldId id="341" r:id="rId4"/>
    <p:sldId id="346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49" r:id="rId13"/>
    <p:sldId id="360" r:id="rId14"/>
    <p:sldId id="361" r:id="rId15"/>
    <p:sldId id="362" r:id="rId16"/>
    <p:sldId id="351" r:id="rId17"/>
    <p:sldId id="347" r:id="rId18"/>
    <p:sldId id="350" r:id="rId19"/>
    <p:sldId id="352" r:id="rId20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0" userDrawn="1">
          <p15:clr>
            <a:srgbClr val="A4A3A4"/>
          </p15:clr>
        </p15:guide>
        <p15:guide id="2" pos="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2915"/>
    <a:srgbClr val="D17474"/>
    <a:srgbClr val="CB6F6F"/>
    <a:srgbClr val="7F0A0A"/>
    <a:srgbClr val="6D0909"/>
    <a:srgbClr val="A53E91"/>
    <a:srgbClr val="612222"/>
    <a:srgbClr val="85312F"/>
    <a:srgbClr val="953735"/>
    <a:srgbClr val="D8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87" autoAdjust="0"/>
    <p:restoredTop sz="91188" autoAdjust="0"/>
  </p:normalViewPr>
  <p:slideViewPr>
    <p:cSldViewPr showGuides="1">
      <p:cViewPr varScale="1">
        <p:scale>
          <a:sx n="114" d="100"/>
          <a:sy n="114" d="100"/>
        </p:scale>
        <p:origin x="184" y="272"/>
      </p:cViewPr>
      <p:guideLst>
        <p:guide orient="horz" pos="2070"/>
        <p:guide pos="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607102407734603E-2"/>
          <c:y val="8.9006198495612698E-2"/>
          <c:w val="0.64746627779803101"/>
          <c:h val="0.8094804010938919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教师人数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 w="9525" cap="flat" cmpd="sng">
                <a:solidFill>
                  <a:schemeClr val="tx1"/>
                </a:solidFill>
                <a:prstDash val="solid"/>
              </a:ln>
              <a:effectLst/>
              <a:sp3d contourW="9525"/>
            </c:spPr>
            <c:extLst>
              <c:ext xmlns:c16="http://schemas.microsoft.com/office/drawing/2014/chart" uri="{C3380CC4-5D6E-409C-BE32-E72D297353CC}">
                <c16:uniqueId val="{00000001-53D6-425C-A863-F6495B2FF5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3D6-425C-A863-F6495B2FF57B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3D6-425C-A863-F6495B2FF57B}"/>
              </c:ext>
            </c:extLst>
          </c:dPt>
          <c:cat>
            <c:strRef>
              <c:f>Sheet1!$A$2:$A$4</c:f>
              <c:strCache>
                <c:ptCount val="3"/>
                <c:pt idx="0">
                  <c:v>教授</c:v>
                </c:pt>
                <c:pt idx="1">
                  <c:v>副教授</c:v>
                </c:pt>
                <c:pt idx="2">
                  <c:v>其他专职教师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11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3D6-425C-A863-F6495B2FF5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97"/>
        <c:holeSize val="49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</c:legendEntry>
      <c:layout>
        <c:manualLayout>
          <c:xMode val="edge"/>
          <c:yMode val="edge"/>
          <c:x val="0.68292265571526367"/>
          <c:y val="0.30988735919899901"/>
          <c:w val="0.28884325804243671"/>
          <c:h val="0.39474342928660799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aa94932-2fe2-444b-a129-8657664f2a64}"/>
      </c:ext>
    </c:extLst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10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CDC21-02B5-4DA2-9E37-54A8FA2BF569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A76C2-5A4E-40EC-A96D-2FB86DA810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0D29C-3249-4EA7-D221-F16F31D08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B89DE84-5EC4-4A2A-9685-15ED0EDE4C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26A1B8E-38F8-6194-9034-E657CCD349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5F1F25-4189-BE9B-1E63-7C09BA768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504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D727F-92ED-EF8D-4E26-11AE3AB73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4E13C83-99E9-71FF-FF60-40CE509F0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CDCDA9E-E6D6-E639-E4A3-114031234F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B445369-B883-282D-5D14-40ABF9DE7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2164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4660D-4828-862C-66F2-D5D63289C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06F7DB3-E84E-80BE-9725-41502F7D5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57A48B2-C5A0-50EA-8F9B-45F91A301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377708E-F540-00F0-41AD-1017F73220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897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060FC-F882-9A7F-5281-4DA93815C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5C919A5-3013-7ADB-DCA3-FCC50EA80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BD864D7-D20C-09EC-23DE-061CD226EB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5363E2A-6C28-0BC2-752E-45AE504145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9842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8D0A5-E739-87FF-F75D-F7FD582F4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BDF220B-224C-EF9B-C9C2-5B41E4611D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11A9940-CB80-8154-5C38-C0BE18D48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6E2598F-A237-1A95-AFEA-047DA3473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7496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91E95-91F0-5080-6A2E-07BCBEC77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1F5FAC-BA6A-FCF0-B8F9-6351B4343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423C050-B6F3-9325-9DB2-072F68C199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229B7D-8118-2D5A-6956-534737B59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410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22FC8-6BE3-036A-2705-5C503B3A2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5B37229-EE09-10DF-C2F8-FB6834A8F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60FA2BF-7EF1-63F8-F75A-79F9CB5F9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DC4F60-83CC-496B-F8AF-18A2C90FF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249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3AB61-5B85-8FFF-5AA0-7FB3916A3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6767BCD-5093-0419-AA16-1CA2BA120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9F64209-C52B-596F-C9FA-1B9E4E3DE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D3F0C6-8EF7-94BC-8C28-0FED7C8632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3445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8EB07-86D6-0FB0-EE64-BC07D8D6E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15E3CAF-906B-AA7D-5E8C-8FE70A9EC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A8059E7-917D-B678-728E-62191457AD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52E58F-734D-8E07-6473-D496675B8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6098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109BC-1E64-575D-BB0D-9B33AC75C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77BD7A5-A177-3E19-19C4-79FBD2560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89BAB05-EC23-3741-5229-4BEE287E3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86DAB2-54A6-E76F-2977-E098BD93D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6467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7043A-BE36-317F-B9BE-B6AE15D35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B27D075-3B64-5D6B-C735-17D9097D4D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D08DA8-D142-A046-3744-CB941FF9F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9A6985-1714-E452-C362-66629DB68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7979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D0D23-AE65-A0B1-B130-999F282A3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F77368C-9FA9-4AF7-C53E-1D0479910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DA95E46-8EEB-2D8D-89C2-B75C8B021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75ED8EF-4443-8CD4-C488-9380DFAF0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045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B22C8-F87C-E96F-E926-10367651A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23B707D-5EA0-0EEC-5EDD-F2D019E68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BD92F7-89E5-6DCE-8FE9-DF22CC2B4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66F80A7-EDD9-8BC5-4B67-2B060EA867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637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79BEA-CB55-A803-86D0-1D9186BE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96F3EFB-A937-DE9F-156B-DBDC46510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2B1CA65-C14C-A501-5CF7-A20AF3B36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461F4A-9A8C-2E58-579F-FB9BA27629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9188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FB142-256B-6981-93C0-B5E2A53A4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431DDC1-DC2E-8B21-547E-3D88A256A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81D5DC7-231B-5BB5-CBDB-716E1D2B2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CD13935-6601-5680-DF36-8A20985D1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194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9277D-F5BB-23EE-C9EC-636F3A328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40FEE78-0FD1-2BA3-DD3E-577023A823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FD4B319-75C6-5381-5586-5652EECDCB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2D51D6-783A-0033-6326-E5411E6A3C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841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44FA9-56E0-ECD1-A8DF-5F907C8F1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FB1D98A-E8DF-C89C-F0BF-7F70A7F51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8447514-743A-9EE6-831C-716F4A26C5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8A542CE-81F0-839E-7F5A-B0DDE0E506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A76C2-5A4E-40EC-A96D-2FB86DA8101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98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alphaModFix amt="40000"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2026/8/7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sv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12525375" cy="6858000"/>
          </a:xfrm>
          <a:prstGeom prst="rect">
            <a:avLst/>
          </a:prstGeom>
          <a:solidFill>
            <a:srgbClr val="7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" y="2564904"/>
            <a:ext cx="12525374" cy="313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6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大数据管理与应用特色班介绍</a:t>
            </a:r>
            <a:endParaRPr lang="en-US" altLang="zh-CN" sz="66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150000"/>
              </a:lnSpc>
              <a:spcBef>
                <a:spcPts val="4200"/>
              </a:spcBef>
            </a:pPr>
            <a:r>
              <a:rPr lang="en-US" altLang="zh-CN" sz="48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2026.08</a:t>
            </a:r>
            <a:endParaRPr lang="zh-CN" altLang="en-US" sz="28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微信图片_20260313133906_12_30"/>
          <p:cNvPicPr>
            <a:picLocks noChangeAspect="1"/>
          </p:cNvPicPr>
          <p:nvPr/>
        </p:nvPicPr>
        <p:blipFill>
          <a:blip r:embed="rId3"/>
          <a:srcRect t="26306" b="36402"/>
          <a:stretch>
            <a:fillRect/>
          </a:stretch>
        </p:blipFill>
        <p:spPr>
          <a:xfrm>
            <a:off x="4224020" y="876300"/>
            <a:ext cx="3837940" cy="14312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AABE-1568-2310-779D-19C4A17F6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E1AA108-57FC-D17E-FCB1-021FF5FD5D99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0FFFDD03-4D30-15D4-1DE9-36BB00405ED4}"/>
              </a:ext>
            </a:extLst>
          </p:cNvPr>
          <p:cNvGrpSpPr/>
          <p:nvPr/>
        </p:nvGrpSpPr>
        <p:grpSpPr>
          <a:xfrm>
            <a:off x="623392" y="384424"/>
            <a:ext cx="6480720" cy="684803"/>
            <a:chOff x="1044763" y="311238"/>
            <a:chExt cx="8838292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21BEFD6F-39CF-9874-A334-5F2E76CB46F5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8331329" cy="13604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BD9AA082-FD5C-5C0C-ED79-573B3862E8B4}"/>
                </a:ext>
              </a:extLst>
            </p:cNvPr>
            <p:cNvSpPr txBox="1"/>
            <p:nvPr/>
          </p:nvSpPr>
          <p:spPr>
            <a:xfrm>
              <a:off x="2115320" y="311238"/>
              <a:ext cx="7767735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模块</a:t>
              </a:r>
              <a:r>
                <a:rPr lang="en-US" altLang="zh-CN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：综合实践模块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ACFA8673-4636-47B0-ABEC-EADAD8EE1F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A9621191-3E23-F581-6397-446584A4B608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709D258F-B9EA-83F2-5DB5-E252D87B970D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54452C9-17CF-1682-A18B-59D8957C52D0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2D44A6-F242-755B-9F40-08E5E31848D8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C2D037C2-1772-4185-A4B5-6583E4246BB7}"/>
              </a:ext>
            </a:extLst>
          </p:cNvPr>
          <p:cNvSpPr txBox="1"/>
          <p:nvPr/>
        </p:nvSpPr>
        <p:spPr>
          <a:xfrm>
            <a:off x="1408383" y="1755471"/>
            <a:ext cx="4768712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专业必修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创新研究与训练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毕业设计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实践教学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EA673634-AC9A-CA94-C4D9-BF8EFA1FC325}"/>
              </a:ext>
            </a:extLst>
          </p:cNvPr>
          <p:cNvSpPr txBox="1"/>
          <p:nvPr/>
        </p:nvSpPr>
        <p:spPr>
          <a:xfrm>
            <a:off x="5445001" y="1755471"/>
            <a:ext cx="4824536" cy="4654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专业选修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智能体设计与开发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产业应用与创新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大数据管理与应用前沿专题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大数据综合课程设计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深度学习与大模型实验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运营与供应链智能优化实验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管理决策与商业模拟实验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商务数据分析与可视化实验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金融大数据综合实验</a:t>
            </a:r>
          </a:p>
        </p:txBody>
      </p:sp>
      <p:pic>
        <p:nvPicPr>
          <p:cNvPr id="7" name="图形 90">
            <a:extLst>
              <a:ext uri="{FF2B5EF4-FFF2-40B4-BE49-F238E27FC236}">
                <a16:creationId xmlns:a16="http://schemas.microsoft.com/office/drawing/2014/main" id="{1DB21F30-F7B0-BA8C-D489-D1D6D8D2DB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3912" y="4610735"/>
            <a:ext cx="1955748" cy="190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33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C7BA0-9313-4364-1805-30EE0AB6C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E0CCA1E-B161-EA7C-D5BE-F9F837E4E476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1F7FED89-7EEC-D057-78C3-22B31C873919}"/>
              </a:ext>
            </a:extLst>
          </p:cNvPr>
          <p:cNvGrpSpPr/>
          <p:nvPr/>
        </p:nvGrpSpPr>
        <p:grpSpPr>
          <a:xfrm>
            <a:off x="623392" y="384424"/>
            <a:ext cx="6480720" cy="684803"/>
            <a:chOff x="1044763" y="311238"/>
            <a:chExt cx="8838292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5CA35148-76CB-803B-FFB1-FACDB0C06CA6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8331329" cy="13604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FD3925E2-593C-56F6-AE58-D8D24EBFFA64}"/>
                </a:ext>
              </a:extLst>
            </p:cNvPr>
            <p:cNvSpPr txBox="1"/>
            <p:nvPr/>
          </p:nvSpPr>
          <p:spPr>
            <a:xfrm>
              <a:off x="2115320" y="311238"/>
              <a:ext cx="7767735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模块</a:t>
              </a:r>
              <a:r>
                <a:rPr lang="en-US" altLang="zh-CN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：科研创新模块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B2796FC1-CC1C-FEFE-CD54-5A3124134D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DF6C476C-9F91-70BD-C67F-D7082B55C4A6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9CD6F1A9-03E9-4046-4022-0F6AB7A25DDA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F3E3289-BE70-19F8-6A9B-30A87BD13ECA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FFBE3F4-20B1-D4DC-F3F6-361B802BC4A4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B7A23521-B233-BDA5-176C-BE99971A08A9}"/>
              </a:ext>
            </a:extLst>
          </p:cNvPr>
          <p:cNvSpPr txBox="1"/>
          <p:nvPr/>
        </p:nvSpPr>
        <p:spPr>
          <a:xfrm>
            <a:off x="4871864" y="1833700"/>
            <a:ext cx="4768712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专业必修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信息资源管理概论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文献检索与学术论文写作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111DC491-6FBE-35BA-F708-B6903DE911E6}"/>
              </a:ext>
            </a:extLst>
          </p:cNvPr>
          <p:cNvSpPr txBox="1"/>
          <p:nvPr/>
        </p:nvSpPr>
        <p:spPr>
          <a:xfrm>
            <a:off x="4871864" y="3446136"/>
            <a:ext cx="4824536" cy="2346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专业选修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博弈论与信息经济学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系统建模与仿真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高级数据分析与建模</a:t>
            </a:r>
          </a:p>
          <a:p>
            <a:pPr lvl="1">
              <a:lnSpc>
                <a:spcPct val="150000"/>
              </a:lnSpc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</a:t>
            </a: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    </a:t>
            </a: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科研训练与学术研讨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AE42F6FC-31C9-99AE-6040-59D9F5F34B08}"/>
              </a:ext>
            </a:extLst>
          </p:cNvPr>
          <p:cNvSpPr/>
          <p:nvPr/>
        </p:nvSpPr>
        <p:spPr>
          <a:xfrm>
            <a:off x="2431209" y="2759920"/>
            <a:ext cx="2339594" cy="2180480"/>
          </a:xfrm>
          <a:prstGeom prst="ellipse">
            <a:avLst/>
          </a:prstGeom>
          <a:solidFill>
            <a:srgbClr val="CB6F6F"/>
          </a:solidFill>
          <a:ln w="43572" cap="flat">
            <a:noFill/>
            <a:prstDash val="solid"/>
            <a:miter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形 46">
            <a:extLst>
              <a:ext uri="{FF2B5EF4-FFF2-40B4-BE49-F238E27FC236}">
                <a16:creationId xmlns:a16="http://schemas.microsoft.com/office/drawing/2014/main" id="{C909B36D-4992-0B0F-3F39-12B329AA2A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1308" y="2966624"/>
            <a:ext cx="1730892" cy="173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30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4CC91-F20B-2315-C9D5-7C61CBC38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CA2EE24-E6F7-CE18-C9C8-3B1716556B5D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DEC88E8-7E09-EDAC-7526-40CBBC7605AD}"/>
              </a:ext>
            </a:extLst>
          </p:cNvPr>
          <p:cNvGrpSpPr/>
          <p:nvPr/>
        </p:nvGrpSpPr>
        <p:grpSpPr>
          <a:xfrm>
            <a:off x="623392" y="378358"/>
            <a:ext cx="6624736" cy="684803"/>
            <a:chOff x="1044763" y="305172"/>
            <a:chExt cx="9034698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B4C55ABA-EF1B-254D-EFA0-69456EE576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4763" y="972405"/>
              <a:ext cx="9034698" cy="3966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EAEC9124-6C7E-19DE-B54F-7A33A3ED7D34}"/>
                </a:ext>
              </a:extLst>
            </p:cNvPr>
            <p:cNvSpPr txBox="1"/>
            <p:nvPr/>
          </p:nvSpPr>
          <p:spPr>
            <a:xfrm>
              <a:off x="1897387" y="305172"/>
              <a:ext cx="8182073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所依托学科专业师资力量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B18D781F-E7DC-CBC8-99B2-A926EB00D2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32FB5E3C-B334-CCFF-6EB9-D583784EB031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928EFF3E-1452-3E9B-0EEA-C5AD5E094DB1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AF13FD4-4446-5A78-C17A-DDEE938D9EB3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A031E61-0EAD-31E9-496D-2283F16CFC13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E7260B67-2AD6-16AA-F1C1-5F2440B6F6E7}"/>
              </a:ext>
            </a:extLst>
          </p:cNvPr>
          <p:cNvSpPr txBox="1"/>
          <p:nvPr/>
        </p:nvSpPr>
        <p:spPr>
          <a:xfrm>
            <a:off x="3935760" y="1188809"/>
            <a:ext cx="7645427" cy="2826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  <a:spcAft>
                <a:spcPts val="600"/>
              </a:spcAft>
            </a:pP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本特色班依托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南开大学商学院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大数据管理与应用专业，隶属于工商管理一级学科。在第五轮学科评估中，</a:t>
            </a:r>
            <a:r>
              <a:rPr lang="zh-CN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工商管理位居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A+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just">
              <a:lnSpc>
                <a:spcPct val="150000"/>
              </a:lnSpc>
              <a:spcAft>
                <a:spcPts val="600"/>
              </a:spcAft>
            </a:pP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师资队伍结构合理、素质优良，在全国拥有重大的影响力。</a:t>
            </a:r>
            <a:endParaRPr lang="en-US" altLang="zh-CN" sz="19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 algn="just">
              <a:lnSpc>
                <a:spcPct val="150000"/>
              </a:lnSpc>
            </a:pP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其中，管科系拥有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21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名专任教师，由</a:t>
            </a:r>
            <a:r>
              <a:rPr lang="zh-CN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国家杰青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李勇建教授领衔，包括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名教授，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名副教授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。具有丰富的教学和科研经验，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MS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MSOM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POM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en-US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UTD24</a:t>
            </a:r>
            <a:r>
              <a:rPr lang="zh-CN" altLang="en-US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国际顶刊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发表诸多学术成果。</a:t>
            </a:r>
          </a:p>
        </p:txBody>
      </p:sp>
      <p:graphicFrame>
        <p:nvGraphicFramePr>
          <p:cNvPr id="6" name="图表 5">
            <a:extLst>
              <a:ext uri="{FF2B5EF4-FFF2-40B4-BE49-F238E27FC236}">
                <a16:creationId xmlns:a16="http://schemas.microsoft.com/office/drawing/2014/main" id="{FF71873B-F464-3A0E-044C-2982FB56F3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6053779"/>
              </p:ext>
            </p:extLst>
          </p:nvPr>
        </p:nvGraphicFramePr>
        <p:xfrm>
          <a:off x="438672" y="1333445"/>
          <a:ext cx="3710940" cy="253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id="{E7835118-3D5C-FAD4-D42C-282DA51B7F11}"/>
              </a:ext>
            </a:extLst>
          </p:cNvPr>
          <p:cNvSpPr/>
          <p:nvPr/>
        </p:nvSpPr>
        <p:spPr>
          <a:xfrm>
            <a:off x="884426" y="4613233"/>
            <a:ext cx="2322173" cy="182264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0" name="椭圆 31">
            <a:extLst>
              <a:ext uri="{FF2B5EF4-FFF2-40B4-BE49-F238E27FC236}">
                <a16:creationId xmlns:a16="http://schemas.microsoft.com/office/drawing/2014/main" id="{92C7D84C-87E9-54F4-948B-0E813DDBEEA9}"/>
              </a:ext>
            </a:extLst>
          </p:cNvPr>
          <p:cNvSpPr/>
          <p:nvPr/>
        </p:nvSpPr>
        <p:spPr>
          <a:xfrm>
            <a:off x="1235948" y="4843491"/>
            <a:ext cx="1619127" cy="1239717"/>
          </a:xfrm>
          <a:custGeom>
            <a:avLst/>
            <a:gdLst>
              <a:gd name="connsiteX0" fmla="*/ 0 w 331788"/>
              <a:gd name="connsiteY0" fmla="*/ 255587 h 268287"/>
              <a:gd name="connsiteX1" fmla="*/ 331788 w 331788"/>
              <a:gd name="connsiteY1" fmla="*/ 255587 h 268287"/>
              <a:gd name="connsiteX2" fmla="*/ 331788 w 331788"/>
              <a:gd name="connsiteY2" fmla="*/ 268287 h 268287"/>
              <a:gd name="connsiteX3" fmla="*/ 0 w 331788"/>
              <a:gd name="connsiteY3" fmla="*/ 268287 h 268287"/>
              <a:gd name="connsiteX4" fmla="*/ 76201 w 331788"/>
              <a:gd name="connsiteY4" fmla="*/ 207962 h 268287"/>
              <a:gd name="connsiteX5" fmla="*/ 82551 w 331788"/>
              <a:gd name="connsiteY5" fmla="*/ 207962 h 268287"/>
              <a:gd name="connsiteX6" fmla="*/ 82551 w 331788"/>
              <a:gd name="connsiteY6" fmla="*/ 247650 h 268287"/>
              <a:gd name="connsiteX7" fmla="*/ 55563 w 331788"/>
              <a:gd name="connsiteY7" fmla="*/ 247650 h 268287"/>
              <a:gd name="connsiteX8" fmla="*/ 55563 w 331788"/>
              <a:gd name="connsiteY8" fmla="*/ 227012 h 268287"/>
              <a:gd name="connsiteX9" fmla="*/ 115888 w 331788"/>
              <a:gd name="connsiteY9" fmla="*/ 168275 h 268287"/>
              <a:gd name="connsiteX10" fmla="*/ 127168 w 331788"/>
              <a:gd name="connsiteY10" fmla="*/ 168275 h 268287"/>
              <a:gd name="connsiteX11" fmla="*/ 139701 w 331788"/>
              <a:gd name="connsiteY11" fmla="*/ 170835 h 268287"/>
              <a:gd name="connsiteX12" fmla="*/ 139701 w 331788"/>
              <a:gd name="connsiteY12" fmla="*/ 247650 h 268287"/>
              <a:gd name="connsiteX13" fmla="*/ 115888 w 331788"/>
              <a:gd name="connsiteY13" fmla="*/ 247650 h 268287"/>
              <a:gd name="connsiteX14" fmla="*/ 198438 w 331788"/>
              <a:gd name="connsiteY14" fmla="*/ 155575 h 268287"/>
              <a:gd name="connsiteX15" fmla="*/ 198438 w 331788"/>
              <a:gd name="connsiteY15" fmla="*/ 247650 h 268287"/>
              <a:gd name="connsiteX16" fmla="*/ 173038 w 331788"/>
              <a:gd name="connsiteY16" fmla="*/ 247650 h 268287"/>
              <a:gd name="connsiteX17" fmla="*/ 173038 w 331788"/>
              <a:gd name="connsiteY17" fmla="*/ 168363 h 268287"/>
              <a:gd name="connsiteX18" fmla="*/ 198438 w 331788"/>
              <a:gd name="connsiteY18" fmla="*/ 155575 h 268287"/>
              <a:gd name="connsiteX19" fmla="*/ 149226 w 331788"/>
              <a:gd name="connsiteY19" fmla="*/ 41376 h 268287"/>
              <a:gd name="connsiteX20" fmla="*/ 114947 w 331788"/>
              <a:gd name="connsiteY20" fmla="*/ 55968 h 268287"/>
              <a:gd name="connsiteX21" fmla="*/ 114947 w 331788"/>
              <a:gd name="connsiteY21" fmla="*/ 123418 h 268287"/>
              <a:gd name="connsiteX22" fmla="*/ 183504 w 331788"/>
              <a:gd name="connsiteY22" fmla="*/ 123418 h 268287"/>
              <a:gd name="connsiteX23" fmla="*/ 183504 w 331788"/>
              <a:gd name="connsiteY23" fmla="*/ 55968 h 268287"/>
              <a:gd name="connsiteX24" fmla="*/ 149226 w 331788"/>
              <a:gd name="connsiteY24" fmla="*/ 41376 h 268287"/>
              <a:gd name="connsiteX25" fmla="*/ 228600 w 331788"/>
              <a:gd name="connsiteY25" fmla="*/ 39687 h 268287"/>
              <a:gd name="connsiteX26" fmla="*/ 254000 w 331788"/>
              <a:gd name="connsiteY26" fmla="*/ 39687 h 268287"/>
              <a:gd name="connsiteX27" fmla="*/ 254000 w 331788"/>
              <a:gd name="connsiteY27" fmla="*/ 247650 h 268287"/>
              <a:gd name="connsiteX28" fmla="*/ 228600 w 331788"/>
              <a:gd name="connsiteY28" fmla="*/ 247650 h 268287"/>
              <a:gd name="connsiteX29" fmla="*/ 228600 w 331788"/>
              <a:gd name="connsiteY29" fmla="*/ 110730 h 268287"/>
              <a:gd name="connsiteX30" fmla="*/ 231140 w 331788"/>
              <a:gd name="connsiteY30" fmla="*/ 90063 h 268287"/>
              <a:gd name="connsiteX31" fmla="*/ 228600 w 331788"/>
              <a:gd name="connsiteY31" fmla="*/ 69396 h 268287"/>
              <a:gd name="connsiteX32" fmla="*/ 228600 w 331788"/>
              <a:gd name="connsiteY32" fmla="*/ 39687 h 268287"/>
              <a:gd name="connsiteX33" fmla="*/ 149707 w 331788"/>
              <a:gd name="connsiteY33" fmla="*/ 22312 h 268287"/>
              <a:gd name="connsiteX34" fmla="*/ 196764 w 331788"/>
              <a:gd name="connsiteY34" fmla="*/ 41623 h 268287"/>
              <a:gd name="connsiteX35" fmla="*/ 196764 w 331788"/>
              <a:gd name="connsiteY35" fmla="*/ 136893 h 268287"/>
              <a:gd name="connsiteX36" fmla="*/ 109096 w 331788"/>
              <a:gd name="connsiteY36" fmla="*/ 143330 h 268287"/>
              <a:gd name="connsiteX37" fmla="*/ 97492 w 331788"/>
              <a:gd name="connsiteY37" fmla="*/ 154917 h 268287"/>
              <a:gd name="connsiteX38" fmla="*/ 93625 w 331788"/>
              <a:gd name="connsiteY38" fmla="*/ 170366 h 268287"/>
              <a:gd name="connsiteX39" fmla="*/ 43344 w 331788"/>
              <a:gd name="connsiteY39" fmla="*/ 220576 h 268287"/>
              <a:gd name="connsiteX40" fmla="*/ 18848 w 331788"/>
              <a:gd name="connsiteY40" fmla="*/ 220576 h 268287"/>
              <a:gd name="connsiteX41" fmla="*/ 18848 w 331788"/>
              <a:gd name="connsiteY41" fmla="*/ 196115 h 268287"/>
              <a:gd name="connsiteX42" fmla="*/ 67840 w 331788"/>
              <a:gd name="connsiteY42" fmla="*/ 145905 h 268287"/>
              <a:gd name="connsiteX43" fmla="*/ 84600 w 331788"/>
              <a:gd name="connsiteY43" fmla="*/ 140755 h 268287"/>
              <a:gd name="connsiteX44" fmla="*/ 96203 w 331788"/>
              <a:gd name="connsiteY44" fmla="*/ 129168 h 268287"/>
              <a:gd name="connsiteX45" fmla="*/ 102649 w 331788"/>
              <a:gd name="connsiteY45" fmla="*/ 41623 h 268287"/>
              <a:gd name="connsiteX46" fmla="*/ 149707 w 331788"/>
              <a:gd name="connsiteY46" fmla="*/ 22312 h 268287"/>
              <a:gd name="connsiteX47" fmla="*/ 280988 w 331788"/>
              <a:gd name="connsiteY47" fmla="*/ 0 h 268287"/>
              <a:gd name="connsiteX48" fmla="*/ 306388 w 331788"/>
              <a:gd name="connsiteY48" fmla="*/ 0 h 268287"/>
              <a:gd name="connsiteX49" fmla="*/ 306388 w 331788"/>
              <a:gd name="connsiteY49" fmla="*/ 247650 h 268287"/>
              <a:gd name="connsiteX50" fmla="*/ 280988 w 331788"/>
              <a:gd name="connsiteY50" fmla="*/ 247650 h 268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31788" h="268287">
                <a:moveTo>
                  <a:pt x="0" y="255587"/>
                </a:moveTo>
                <a:lnTo>
                  <a:pt x="331788" y="255587"/>
                </a:lnTo>
                <a:lnTo>
                  <a:pt x="331788" y="268287"/>
                </a:lnTo>
                <a:lnTo>
                  <a:pt x="0" y="268287"/>
                </a:lnTo>
                <a:close/>
                <a:moveTo>
                  <a:pt x="76201" y="207962"/>
                </a:moveTo>
                <a:lnTo>
                  <a:pt x="82551" y="207962"/>
                </a:lnTo>
                <a:lnTo>
                  <a:pt x="82551" y="247650"/>
                </a:lnTo>
                <a:lnTo>
                  <a:pt x="55563" y="247650"/>
                </a:lnTo>
                <a:lnTo>
                  <a:pt x="55563" y="227012"/>
                </a:lnTo>
                <a:close/>
                <a:moveTo>
                  <a:pt x="115888" y="168275"/>
                </a:moveTo>
                <a:cubicBezTo>
                  <a:pt x="115888" y="168275"/>
                  <a:pt x="115888" y="168275"/>
                  <a:pt x="127168" y="168275"/>
                </a:cubicBezTo>
                <a:cubicBezTo>
                  <a:pt x="130928" y="169555"/>
                  <a:pt x="135941" y="170835"/>
                  <a:pt x="139701" y="170835"/>
                </a:cubicBezTo>
                <a:cubicBezTo>
                  <a:pt x="139701" y="170835"/>
                  <a:pt x="139701" y="170835"/>
                  <a:pt x="139701" y="247650"/>
                </a:cubicBezTo>
                <a:cubicBezTo>
                  <a:pt x="139701" y="247650"/>
                  <a:pt x="139701" y="247650"/>
                  <a:pt x="115888" y="247650"/>
                </a:cubicBezTo>
                <a:close/>
                <a:moveTo>
                  <a:pt x="198438" y="155575"/>
                </a:moveTo>
                <a:cubicBezTo>
                  <a:pt x="198438" y="155575"/>
                  <a:pt x="198438" y="155575"/>
                  <a:pt x="198438" y="247650"/>
                </a:cubicBezTo>
                <a:cubicBezTo>
                  <a:pt x="198438" y="247650"/>
                  <a:pt x="198438" y="247650"/>
                  <a:pt x="173038" y="247650"/>
                </a:cubicBezTo>
                <a:lnTo>
                  <a:pt x="173038" y="168363"/>
                </a:lnTo>
                <a:cubicBezTo>
                  <a:pt x="181928" y="165805"/>
                  <a:pt x="190818" y="161969"/>
                  <a:pt x="198438" y="155575"/>
                </a:cubicBezTo>
                <a:close/>
                <a:moveTo>
                  <a:pt x="149226" y="41376"/>
                </a:moveTo>
                <a:cubicBezTo>
                  <a:pt x="136937" y="41376"/>
                  <a:pt x="124649" y="46240"/>
                  <a:pt x="114947" y="55968"/>
                </a:cubicBezTo>
                <a:cubicBezTo>
                  <a:pt x="96838" y="74128"/>
                  <a:pt x="96838" y="105259"/>
                  <a:pt x="114947" y="123418"/>
                </a:cubicBezTo>
                <a:cubicBezTo>
                  <a:pt x="134350" y="142875"/>
                  <a:pt x="164101" y="142875"/>
                  <a:pt x="183504" y="123418"/>
                </a:cubicBezTo>
                <a:cubicBezTo>
                  <a:pt x="201613" y="105259"/>
                  <a:pt x="201613" y="74128"/>
                  <a:pt x="183504" y="55968"/>
                </a:cubicBezTo>
                <a:cubicBezTo>
                  <a:pt x="173803" y="46240"/>
                  <a:pt x="161514" y="41376"/>
                  <a:pt x="149226" y="41376"/>
                </a:cubicBezTo>
                <a:close/>
                <a:moveTo>
                  <a:pt x="228600" y="39687"/>
                </a:moveTo>
                <a:cubicBezTo>
                  <a:pt x="228600" y="39687"/>
                  <a:pt x="228600" y="39687"/>
                  <a:pt x="254000" y="39687"/>
                </a:cubicBezTo>
                <a:lnTo>
                  <a:pt x="254000" y="247650"/>
                </a:lnTo>
                <a:cubicBezTo>
                  <a:pt x="254000" y="247650"/>
                  <a:pt x="254000" y="247650"/>
                  <a:pt x="228600" y="247650"/>
                </a:cubicBezTo>
                <a:cubicBezTo>
                  <a:pt x="228600" y="247650"/>
                  <a:pt x="228600" y="247650"/>
                  <a:pt x="228600" y="110730"/>
                </a:cubicBezTo>
                <a:cubicBezTo>
                  <a:pt x="231140" y="104272"/>
                  <a:pt x="231140" y="96521"/>
                  <a:pt x="231140" y="90063"/>
                </a:cubicBezTo>
                <a:cubicBezTo>
                  <a:pt x="231140" y="83604"/>
                  <a:pt x="231140" y="75854"/>
                  <a:pt x="228600" y="69396"/>
                </a:cubicBezTo>
                <a:cubicBezTo>
                  <a:pt x="228600" y="69396"/>
                  <a:pt x="228600" y="69396"/>
                  <a:pt x="228600" y="39687"/>
                </a:cubicBezTo>
                <a:close/>
                <a:moveTo>
                  <a:pt x="149707" y="22312"/>
                </a:moveTo>
                <a:cubicBezTo>
                  <a:pt x="166789" y="22312"/>
                  <a:pt x="183872" y="28749"/>
                  <a:pt x="196764" y="41623"/>
                </a:cubicBezTo>
                <a:cubicBezTo>
                  <a:pt x="223838" y="68659"/>
                  <a:pt x="223838" y="111144"/>
                  <a:pt x="196764" y="136893"/>
                </a:cubicBezTo>
                <a:cubicBezTo>
                  <a:pt x="173558" y="161354"/>
                  <a:pt x="136170" y="162641"/>
                  <a:pt x="109096" y="143330"/>
                </a:cubicBezTo>
                <a:cubicBezTo>
                  <a:pt x="109096" y="143330"/>
                  <a:pt x="109096" y="143330"/>
                  <a:pt x="97492" y="154917"/>
                </a:cubicBezTo>
                <a:cubicBezTo>
                  <a:pt x="98782" y="160067"/>
                  <a:pt x="97492" y="166504"/>
                  <a:pt x="93625" y="170366"/>
                </a:cubicBezTo>
                <a:cubicBezTo>
                  <a:pt x="93625" y="170366"/>
                  <a:pt x="93625" y="170366"/>
                  <a:pt x="43344" y="220576"/>
                </a:cubicBezTo>
                <a:cubicBezTo>
                  <a:pt x="35608" y="227013"/>
                  <a:pt x="25295" y="227013"/>
                  <a:pt x="18848" y="220576"/>
                </a:cubicBezTo>
                <a:cubicBezTo>
                  <a:pt x="11113" y="214139"/>
                  <a:pt x="11113" y="202552"/>
                  <a:pt x="18848" y="196115"/>
                </a:cubicBezTo>
                <a:cubicBezTo>
                  <a:pt x="18848" y="196115"/>
                  <a:pt x="18848" y="196115"/>
                  <a:pt x="67840" y="145905"/>
                </a:cubicBezTo>
                <a:cubicBezTo>
                  <a:pt x="72997" y="142043"/>
                  <a:pt x="78154" y="140755"/>
                  <a:pt x="84600" y="140755"/>
                </a:cubicBezTo>
                <a:cubicBezTo>
                  <a:pt x="84600" y="140755"/>
                  <a:pt x="84600" y="140755"/>
                  <a:pt x="96203" y="129168"/>
                </a:cubicBezTo>
                <a:cubicBezTo>
                  <a:pt x="75575" y="103420"/>
                  <a:pt x="78154" y="66084"/>
                  <a:pt x="102649" y="41623"/>
                </a:cubicBezTo>
                <a:cubicBezTo>
                  <a:pt x="115542" y="28749"/>
                  <a:pt x="132624" y="22312"/>
                  <a:pt x="149707" y="22312"/>
                </a:cubicBezTo>
                <a:close/>
                <a:moveTo>
                  <a:pt x="280988" y="0"/>
                </a:moveTo>
                <a:lnTo>
                  <a:pt x="306388" y="0"/>
                </a:lnTo>
                <a:lnTo>
                  <a:pt x="306388" y="247650"/>
                </a:lnTo>
                <a:lnTo>
                  <a:pt x="280988" y="2476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2798205-CC55-7ABE-D845-26320C908573}"/>
              </a:ext>
            </a:extLst>
          </p:cNvPr>
          <p:cNvSpPr txBox="1"/>
          <p:nvPr/>
        </p:nvSpPr>
        <p:spPr>
          <a:xfrm>
            <a:off x="3935760" y="4285188"/>
            <a:ext cx="8151229" cy="2395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国家级人才计划入选者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</a:t>
            </a:r>
            <a:endParaRPr lang="en-US" altLang="zh-CN" sz="1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中国青年科技奖获得者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教育部“新世纪优秀人才支持计划”入选者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285750" indent="-28575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天津市“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131”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创新型人才培养工程入选一层次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二层次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三层次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天津市“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131”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创新型人才团队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 fontAlgn="base"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天津市哲学社会科学创新团队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49287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C58A4-11D5-EA54-6004-AEA54AD2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4CA7CAE-1E7E-9257-7F24-A5352F886179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84604384-13B0-FB43-21FC-14A5E925D72C}"/>
              </a:ext>
            </a:extLst>
          </p:cNvPr>
          <p:cNvGrpSpPr/>
          <p:nvPr/>
        </p:nvGrpSpPr>
        <p:grpSpPr>
          <a:xfrm>
            <a:off x="623392" y="378358"/>
            <a:ext cx="6336704" cy="684803"/>
            <a:chOff x="1044763" y="305172"/>
            <a:chExt cx="8641884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731C2F33-F43D-19E2-C59A-9E190FF21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4763" y="972405"/>
              <a:ext cx="7954462" cy="3966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F63D7827-3F10-058C-1310-432BFB694B78}"/>
                </a:ext>
              </a:extLst>
            </p:cNvPr>
            <p:cNvSpPr txBox="1"/>
            <p:nvPr/>
          </p:nvSpPr>
          <p:spPr>
            <a:xfrm>
              <a:off x="1897387" y="305172"/>
              <a:ext cx="7789260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所依托学科资源与平台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D5F37ACC-0D79-09F3-AB26-209F29C53B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723493FE-B32C-8424-E546-8A4DF5A1A2B1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807DD759-89E5-93C4-F30C-88D4978C5E22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A612BC6B-CBFF-3B30-F6CA-D4B62C096EB1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63C38C5-6380-271E-90EB-9177CF5E07EB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EC04F28-4987-AF07-2956-3FF837B3EE78}"/>
              </a:ext>
            </a:extLst>
          </p:cNvPr>
          <p:cNvSpPr txBox="1"/>
          <p:nvPr/>
        </p:nvSpPr>
        <p:spPr>
          <a:xfrm>
            <a:off x="1343472" y="1310634"/>
            <a:ext cx="85689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本专业提供丰富的科研资源，科研训练营全方位覆盖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1A2673DB-078D-399D-24BE-99E196FC2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16" y="2195602"/>
            <a:ext cx="4732257" cy="33517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E39312F-4C52-A293-0500-ECB83C83E4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560" y="4420580"/>
            <a:ext cx="3901936" cy="22996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7D05AF4-2A8E-83E1-A6DF-F28F688165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560" y="1974942"/>
            <a:ext cx="3901936" cy="2285375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2B7FE320-BFBE-B924-9A08-D6F3FF2932B5}"/>
              </a:ext>
            </a:extLst>
          </p:cNvPr>
          <p:cNvSpPr txBox="1"/>
          <p:nvPr/>
        </p:nvSpPr>
        <p:spPr>
          <a:xfrm>
            <a:off x="632831" y="5743154"/>
            <a:ext cx="51574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训练营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依托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团队教师科研项目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，采用研究生带本科生的</a:t>
            </a:r>
            <a:r>
              <a:rPr lang="zh-CN" altLang="zh-CN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老带新模式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，组织各小组结合最新国际现实案例提炼问题，展开研究。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43584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7911D-6307-2D42-FACA-3EB50DB7C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356A8BF-340C-49AB-9A4D-35CD2E708441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0F06FD6F-6FA5-2CC7-CD97-051E87FD964B}"/>
              </a:ext>
            </a:extLst>
          </p:cNvPr>
          <p:cNvGrpSpPr/>
          <p:nvPr/>
        </p:nvGrpSpPr>
        <p:grpSpPr>
          <a:xfrm>
            <a:off x="623392" y="378358"/>
            <a:ext cx="6457839" cy="684803"/>
            <a:chOff x="1044763" y="305172"/>
            <a:chExt cx="8807086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C721CB94-F122-8391-F1BA-634623BD56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4763" y="972405"/>
              <a:ext cx="7954462" cy="3966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BC8DED78-26BB-7825-4B24-1447E1301AC8}"/>
                </a:ext>
              </a:extLst>
            </p:cNvPr>
            <p:cNvSpPr txBox="1"/>
            <p:nvPr/>
          </p:nvSpPr>
          <p:spPr>
            <a:xfrm>
              <a:off x="1897387" y="305172"/>
              <a:ext cx="7954462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所依托学科资源与平台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B0B2DDFF-BDBF-F044-A09B-B317B5F81A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1B4A1A4E-457C-099D-D3DE-05D072D639DE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5EA5CE99-E821-EA7B-C42B-8FADCB61526B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6AE526FD-3EC9-BB20-CDA1-266535F098A6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0BABE55-2D10-B60F-44DE-F8688D5D65CB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F01ABD7-E7D9-3FBC-17FA-AA57E5F94DC5}"/>
              </a:ext>
            </a:extLst>
          </p:cNvPr>
          <p:cNvSpPr txBox="1"/>
          <p:nvPr/>
        </p:nvSpPr>
        <p:spPr>
          <a:xfrm>
            <a:off x="571264" y="1646530"/>
            <a:ext cx="3944595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以组会为支撑，系统化授课提质</a:t>
            </a:r>
            <a:endParaRPr lang="zh-CN" altLang="en-US" sz="1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BE632F9-DC09-7C2B-6F3F-A2937040F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38" y="2325137"/>
            <a:ext cx="3763382" cy="279828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B529968-CE6F-402F-1B33-BB8CE27FD913}"/>
              </a:ext>
            </a:extLst>
          </p:cNvPr>
          <p:cNvSpPr txBox="1"/>
          <p:nvPr/>
        </p:nvSpPr>
        <p:spPr>
          <a:xfrm>
            <a:off x="305246" y="5222785"/>
            <a:ext cx="39021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训练营坚持每周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定期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集中进度汇报，全年线上线下开展组会，精学精读高水平学术论文，带领学员了解前沿领域。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0DD803BA-2284-3CF6-1B62-195AEBED9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943" y="2325137"/>
            <a:ext cx="3331437" cy="2810071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FA2BF62A-5032-3D8A-A668-AEB98CC06F60}"/>
              </a:ext>
            </a:extLst>
          </p:cNvPr>
          <p:cNvSpPr txBox="1"/>
          <p:nvPr/>
        </p:nvSpPr>
        <p:spPr>
          <a:xfrm>
            <a:off x="4675943" y="1644254"/>
            <a:ext cx="3491522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以竞赛为驱动，斩获荣誉佳绩</a:t>
            </a:r>
            <a:endParaRPr lang="zh-CN" altLang="en-US" sz="1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CA31346-E6A7-DE38-5E58-F498AD15650C}"/>
              </a:ext>
            </a:extLst>
          </p:cNvPr>
          <p:cNvSpPr txBox="1"/>
          <p:nvPr/>
        </p:nvSpPr>
        <p:spPr>
          <a:xfrm>
            <a:off x="4755919" y="5250561"/>
            <a:ext cx="32286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以赛促学，以赛促研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，训练营学员在高水平学科竞赛中勇于突破，屡创佳绩。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791EACA-3D27-0384-95C8-A2B9DE55F8EC}"/>
              </a:ext>
            </a:extLst>
          </p:cNvPr>
          <p:cNvSpPr txBox="1"/>
          <p:nvPr/>
        </p:nvSpPr>
        <p:spPr>
          <a:xfrm>
            <a:off x="8578939" y="1641028"/>
            <a:ext cx="3409481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以会议为纽带，拓宽学术视野</a:t>
            </a:r>
            <a:endParaRPr lang="zh-CN" altLang="en-US" sz="19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1CC97B47-55EB-32AE-E588-476BFBD683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884" y="2325137"/>
            <a:ext cx="3511951" cy="2789656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54149EAB-7916-05CE-640A-2DF993BAF4D7}"/>
              </a:ext>
            </a:extLst>
          </p:cNvPr>
          <p:cNvSpPr txBox="1"/>
          <p:nvPr/>
        </p:nvSpPr>
        <p:spPr>
          <a:xfrm>
            <a:off x="8675760" y="5250561"/>
            <a:ext cx="32158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训练营积极为学员搭建高水平学术交流平台，帮助学员拓宽研究视野、对接优质学术资源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70243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A5B6E-1B1B-C74C-E102-97E5AEDC2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E213C47-2F77-093D-CB5C-C3185A70168A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47CBD2F-C4C7-6841-7EF5-69CDDAA57FC7}"/>
              </a:ext>
            </a:extLst>
          </p:cNvPr>
          <p:cNvGrpSpPr/>
          <p:nvPr/>
        </p:nvGrpSpPr>
        <p:grpSpPr>
          <a:xfrm>
            <a:off x="623392" y="378358"/>
            <a:ext cx="6336704" cy="684803"/>
            <a:chOff x="1044763" y="305172"/>
            <a:chExt cx="8641884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23C9E5AE-4418-BAD3-44FF-9072262CA7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4763" y="972405"/>
              <a:ext cx="7954462" cy="3966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01F67C48-7708-390A-207B-9D104477507B}"/>
                </a:ext>
              </a:extLst>
            </p:cNvPr>
            <p:cNvSpPr txBox="1"/>
            <p:nvPr/>
          </p:nvSpPr>
          <p:spPr>
            <a:xfrm>
              <a:off x="1897387" y="305172"/>
              <a:ext cx="7789260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所依托学科资源与平台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A695BBE3-7940-802A-961A-E2C3B4E543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57B588A0-7391-7EA8-27A5-673B4A02B9B0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EF664918-38C1-5D5F-3EB5-9C64DE90892E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73EF0912-D032-D98B-D5FE-C43C05EA5662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29A3033-07B7-E898-0E56-FD8B1E5C8C9F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5B45FE7-6C4D-EEBB-EF0C-64E6E764FCBB}"/>
              </a:ext>
            </a:extLst>
          </p:cNvPr>
          <p:cNvSpPr txBox="1"/>
          <p:nvPr/>
        </p:nvSpPr>
        <p:spPr>
          <a:xfrm>
            <a:off x="3359696" y="1270425"/>
            <a:ext cx="5832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本专业提供的学术实践平台宽广</a:t>
            </a:r>
          </a:p>
        </p:txBody>
      </p:sp>
      <p:sp>
        <p:nvSpPr>
          <p:cNvPr id="6" name="文本框 14">
            <a:extLst>
              <a:ext uri="{FF2B5EF4-FFF2-40B4-BE49-F238E27FC236}">
                <a16:creationId xmlns:a16="http://schemas.microsoft.com/office/drawing/2014/main" id="{62182A4A-C6C6-FF7E-4641-0F16D6AC03A9}"/>
              </a:ext>
            </a:extLst>
          </p:cNvPr>
          <p:cNvSpPr txBox="1"/>
          <p:nvPr/>
        </p:nvSpPr>
        <p:spPr>
          <a:xfrm>
            <a:off x="1511643" y="2075960"/>
            <a:ext cx="3326055" cy="53784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企业实地探访</a:t>
            </a:r>
          </a:p>
        </p:txBody>
      </p:sp>
      <p:sp>
        <p:nvSpPr>
          <p:cNvPr id="7" name="文本框 15">
            <a:extLst>
              <a:ext uri="{FF2B5EF4-FFF2-40B4-BE49-F238E27FC236}">
                <a16:creationId xmlns:a16="http://schemas.microsoft.com/office/drawing/2014/main" id="{649FDF6F-DE3C-E3DA-F5C6-7038F2FE22BC}"/>
              </a:ext>
            </a:extLst>
          </p:cNvPr>
          <p:cNvSpPr txBox="1"/>
          <p:nvPr/>
        </p:nvSpPr>
        <p:spPr>
          <a:xfrm>
            <a:off x="6581035" y="2059685"/>
            <a:ext cx="3671397" cy="53784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学术论坛年会</a:t>
            </a:r>
          </a:p>
        </p:txBody>
      </p:sp>
      <p:pic>
        <p:nvPicPr>
          <p:cNvPr id="10" name="图片 9" descr="381745406219_.pic_hd">
            <a:extLst>
              <a:ext uri="{FF2B5EF4-FFF2-40B4-BE49-F238E27FC236}">
                <a16:creationId xmlns:a16="http://schemas.microsoft.com/office/drawing/2014/main" id="{2C655212-72A5-0A74-273D-9E01B44B3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523" y="3694517"/>
            <a:ext cx="3919347" cy="2939175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11" name="文本框 17">
            <a:extLst>
              <a:ext uri="{FF2B5EF4-FFF2-40B4-BE49-F238E27FC236}">
                <a16:creationId xmlns:a16="http://schemas.microsoft.com/office/drawing/2014/main" id="{1F2F72D2-2A9E-9151-BF47-7BF3BE205C9D}"/>
              </a:ext>
            </a:extLst>
          </p:cNvPr>
          <p:cNvSpPr txBox="1"/>
          <p:nvPr/>
        </p:nvSpPr>
        <p:spPr>
          <a:xfrm>
            <a:off x="1879011" y="2673626"/>
            <a:ext cx="2574092" cy="53784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图为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23</a:t>
            </a: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</a:p>
          <a:p>
            <a:pPr indent="0" algn="l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京东物流合作交流</a:t>
            </a:r>
          </a:p>
        </p:txBody>
      </p:sp>
      <p:sp>
        <p:nvSpPr>
          <p:cNvPr id="13" name="五边形 19">
            <a:extLst>
              <a:ext uri="{FF2B5EF4-FFF2-40B4-BE49-F238E27FC236}">
                <a16:creationId xmlns:a16="http://schemas.microsoft.com/office/drawing/2014/main" id="{C928C64D-1071-C3F2-6C2E-D6D4F3D80B58}"/>
              </a:ext>
            </a:extLst>
          </p:cNvPr>
          <p:cNvSpPr/>
          <p:nvPr/>
        </p:nvSpPr>
        <p:spPr>
          <a:xfrm rot="5400000">
            <a:off x="2685296" y="3488888"/>
            <a:ext cx="243840" cy="142875"/>
          </a:xfrm>
          <a:prstGeom prst="homePlate">
            <a:avLst>
              <a:gd name="adj" fmla="val 65333"/>
            </a:avLst>
          </a:prstGeom>
          <a:solidFill>
            <a:srgbClr val="C00000">
              <a:alpha val="30000"/>
            </a:srgbClr>
          </a:solidFill>
          <a:ln w="22225">
            <a:solidFill>
              <a:srgbClr val="79255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5" name="文本框 24">
            <a:extLst>
              <a:ext uri="{FF2B5EF4-FFF2-40B4-BE49-F238E27FC236}">
                <a16:creationId xmlns:a16="http://schemas.microsoft.com/office/drawing/2014/main" id="{C76B4698-D643-2A14-3CCC-03B70E109657}"/>
              </a:ext>
            </a:extLst>
          </p:cNvPr>
          <p:cNvSpPr txBox="1"/>
          <p:nvPr/>
        </p:nvSpPr>
        <p:spPr>
          <a:xfrm>
            <a:off x="7234274" y="2663877"/>
            <a:ext cx="4309266" cy="53784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智能商务与运营管理博士生学术论坛</a:t>
            </a:r>
          </a:p>
        </p:txBody>
      </p:sp>
      <p:sp>
        <p:nvSpPr>
          <p:cNvPr id="17" name="等腰三角形 16">
            <a:extLst>
              <a:ext uri="{FF2B5EF4-FFF2-40B4-BE49-F238E27FC236}">
                <a16:creationId xmlns:a16="http://schemas.microsoft.com/office/drawing/2014/main" id="{A94EE8A3-9178-2951-4D87-EC48CDDF4227}"/>
              </a:ext>
            </a:extLst>
          </p:cNvPr>
          <p:cNvSpPr/>
          <p:nvPr/>
        </p:nvSpPr>
        <p:spPr>
          <a:xfrm>
            <a:off x="7012024" y="2795322"/>
            <a:ext cx="175895" cy="142875"/>
          </a:xfrm>
          <a:prstGeom prst="triangle">
            <a:avLst/>
          </a:prstGeom>
          <a:solidFill>
            <a:srgbClr val="BF2915">
              <a:alpha val="30000"/>
            </a:srgbClr>
          </a:solidFill>
          <a:ln w="25400">
            <a:solidFill>
              <a:srgbClr val="79255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6C38CF70-71F2-19AF-F1A9-10224D342F8E}"/>
              </a:ext>
            </a:extLst>
          </p:cNvPr>
          <p:cNvSpPr/>
          <p:nvPr/>
        </p:nvSpPr>
        <p:spPr>
          <a:xfrm>
            <a:off x="7012024" y="3312847"/>
            <a:ext cx="175895" cy="142875"/>
          </a:xfrm>
          <a:prstGeom prst="triangle">
            <a:avLst/>
          </a:prstGeom>
          <a:solidFill>
            <a:srgbClr val="BF2915">
              <a:alpha val="30000"/>
            </a:srgbClr>
          </a:solidFill>
          <a:ln w="25400">
            <a:solidFill>
              <a:srgbClr val="79255A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1" name="文本框 27">
            <a:extLst>
              <a:ext uri="{FF2B5EF4-FFF2-40B4-BE49-F238E27FC236}">
                <a16:creationId xmlns:a16="http://schemas.microsoft.com/office/drawing/2014/main" id="{935F2E7F-005C-36C6-7249-3D7CACF4D43B}"/>
              </a:ext>
            </a:extLst>
          </p:cNvPr>
          <p:cNvSpPr txBox="1"/>
          <p:nvPr/>
        </p:nvSpPr>
        <p:spPr>
          <a:xfrm>
            <a:off x="7234275" y="3201722"/>
            <a:ext cx="3231264" cy="537845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供应链管理创新学术论坛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BA28101-11E9-4812-F860-938F7D21C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1035" y="3739567"/>
            <a:ext cx="4079291" cy="28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74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47AB2-2B38-8B60-3102-23C941233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4653A09-02BB-BF81-DD13-BF3937A90760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67AD367B-EC82-1EC3-742D-83F5F7AB7DBF}"/>
              </a:ext>
            </a:extLst>
          </p:cNvPr>
          <p:cNvGrpSpPr/>
          <p:nvPr/>
        </p:nvGrpSpPr>
        <p:grpSpPr>
          <a:xfrm>
            <a:off x="695325" y="538983"/>
            <a:ext cx="3600475" cy="684803"/>
            <a:chOff x="1044763" y="311238"/>
            <a:chExt cx="4910264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7EDE2F6F-944C-D98A-70F2-271BDDC41D06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4910264" cy="1967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128A85BB-504D-A278-2036-9513760D2FFD}"/>
                </a:ext>
              </a:extLst>
            </p:cNvPr>
            <p:cNvSpPr txBox="1"/>
            <p:nvPr/>
          </p:nvSpPr>
          <p:spPr>
            <a:xfrm>
              <a:off x="2115320" y="311238"/>
              <a:ext cx="2987151" cy="684803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选拔方式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3CDF4949-20B9-6140-389D-907BCD7467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059FB77A-424C-8582-899F-CB7886DE4441}"/>
              </a:ext>
            </a:extLst>
          </p:cNvPr>
          <p:cNvSpPr/>
          <p:nvPr/>
        </p:nvSpPr>
        <p:spPr>
          <a:xfrm>
            <a:off x="588361" y="503555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B6A9A008-E7D7-A238-5690-4FDF52B09022}"/>
              </a:ext>
            </a:extLst>
          </p:cNvPr>
          <p:cNvSpPr/>
          <p:nvPr/>
        </p:nvSpPr>
        <p:spPr>
          <a:xfrm>
            <a:off x="515971" y="346075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E7463DE-E970-6D72-7DC3-2E82903A96B0}"/>
              </a:ext>
            </a:extLst>
          </p:cNvPr>
          <p:cNvSpPr/>
          <p:nvPr/>
        </p:nvSpPr>
        <p:spPr>
          <a:xfrm>
            <a:off x="588361" y="984250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5EF8E1B-33B4-11A0-399B-7B7092CE54D9}"/>
              </a:ext>
            </a:extLst>
          </p:cNvPr>
          <p:cNvSpPr txBox="1"/>
          <p:nvPr/>
        </p:nvSpPr>
        <p:spPr>
          <a:xfrm>
            <a:off x="3071664" y="1715380"/>
            <a:ext cx="8115457" cy="4993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本特色班面向</a:t>
            </a:r>
            <a:r>
              <a:rPr lang="zh-CN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全校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级新生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开展二次选拔，报名时不限制高考成绩与选考科目，故不设资格审核环节。</a:t>
            </a:r>
            <a:endParaRPr lang="en-US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选拔采用</a:t>
            </a:r>
            <a:r>
              <a:rPr lang="zh-CN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“笔试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面试”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方式。其中，笔试考核数学与英语两科，由教务部统一组织考试；根据笔试成绩确定面试名单，按照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的比例组织面试；最终按“笔试成绩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50%+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面试成绩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”加权计算总成绩，择优录取，年度招生计划名额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人。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zh-CN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千图PPT彼岸天：ID 8661124库_组合 1">
            <a:extLst>
              <a:ext uri="{FF2B5EF4-FFF2-40B4-BE49-F238E27FC236}">
                <a16:creationId xmlns:a16="http://schemas.microsoft.com/office/drawing/2014/main" id="{00F235F0-09AA-1C31-5CAD-744A159BFEB9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80553" y="2744847"/>
            <a:ext cx="2113127" cy="2179429"/>
            <a:chOff x="1262113" y="2763192"/>
            <a:chExt cx="2874891" cy="30126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C41056CD-4B64-34C3-2499-B5F93701DEF9}"/>
                </a:ext>
              </a:extLst>
            </p:cNvPr>
            <p:cNvGrpSpPr/>
            <p:nvPr/>
          </p:nvGrpSpPr>
          <p:grpSpPr>
            <a:xfrm>
              <a:off x="2583210" y="2763192"/>
              <a:ext cx="1553794" cy="3009939"/>
              <a:chOff x="2857500" y="2071688"/>
              <a:chExt cx="1253016" cy="2427287"/>
            </a:xfrm>
          </p:grpSpPr>
          <p:sp>
            <p:nvSpPr>
              <p:cNvPr id="16" name="任意多边形: 形状 42">
                <a:extLst>
                  <a:ext uri="{FF2B5EF4-FFF2-40B4-BE49-F238E27FC236}">
                    <a16:creationId xmlns:a16="http://schemas.microsoft.com/office/drawing/2014/main" id="{32296EC7-6CD9-7514-FFF8-E41E315EB67E}"/>
                  </a:ext>
                </a:extLst>
              </p:cNvPr>
              <p:cNvSpPr/>
              <p:nvPr/>
            </p:nvSpPr>
            <p:spPr>
              <a:xfrm>
                <a:off x="3024188" y="3465512"/>
                <a:ext cx="914400" cy="10334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53" y="115025"/>
                    </a:moveTo>
                    <a:lnTo>
                      <a:pt x="81086" y="6325"/>
                    </a:lnTo>
                    <a:lnTo>
                      <a:pt x="73526" y="6325"/>
                    </a:lnTo>
                    <a:lnTo>
                      <a:pt x="91907" y="58034"/>
                    </a:lnTo>
                    <a:lnTo>
                      <a:pt x="63606" y="58034"/>
                    </a:lnTo>
                    <a:lnTo>
                      <a:pt x="63606" y="3132"/>
                    </a:lnTo>
                    <a:lnTo>
                      <a:pt x="63606" y="3132"/>
                    </a:lnTo>
                    <a:lnTo>
                      <a:pt x="63537" y="2456"/>
                    </a:lnTo>
                    <a:lnTo>
                      <a:pt x="63260" y="1903"/>
                    </a:lnTo>
                    <a:lnTo>
                      <a:pt x="62982" y="1412"/>
                    </a:lnTo>
                    <a:lnTo>
                      <a:pt x="62566" y="921"/>
                    </a:lnTo>
                    <a:lnTo>
                      <a:pt x="62011" y="552"/>
                    </a:lnTo>
                    <a:lnTo>
                      <a:pt x="61387" y="245"/>
                    </a:lnTo>
                    <a:lnTo>
                      <a:pt x="60763" y="61"/>
                    </a:lnTo>
                    <a:lnTo>
                      <a:pt x="60069" y="0"/>
                    </a:lnTo>
                    <a:lnTo>
                      <a:pt x="60069" y="0"/>
                    </a:lnTo>
                    <a:lnTo>
                      <a:pt x="59306" y="61"/>
                    </a:lnTo>
                    <a:lnTo>
                      <a:pt x="58612" y="245"/>
                    </a:lnTo>
                    <a:lnTo>
                      <a:pt x="57988" y="552"/>
                    </a:lnTo>
                    <a:lnTo>
                      <a:pt x="57433" y="921"/>
                    </a:lnTo>
                    <a:lnTo>
                      <a:pt x="57017" y="1412"/>
                    </a:lnTo>
                    <a:lnTo>
                      <a:pt x="56739" y="1903"/>
                    </a:lnTo>
                    <a:lnTo>
                      <a:pt x="56462" y="2456"/>
                    </a:lnTo>
                    <a:lnTo>
                      <a:pt x="56393" y="3132"/>
                    </a:lnTo>
                    <a:lnTo>
                      <a:pt x="56393" y="58034"/>
                    </a:lnTo>
                    <a:lnTo>
                      <a:pt x="28092" y="58034"/>
                    </a:lnTo>
                    <a:lnTo>
                      <a:pt x="46473" y="6325"/>
                    </a:lnTo>
                    <a:lnTo>
                      <a:pt x="38913" y="6325"/>
                    </a:lnTo>
                    <a:lnTo>
                      <a:pt x="346" y="115025"/>
                    </a:lnTo>
                    <a:lnTo>
                      <a:pt x="346" y="115025"/>
                    </a:lnTo>
                    <a:lnTo>
                      <a:pt x="69" y="116069"/>
                    </a:lnTo>
                    <a:lnTo>
                      <a:pt x="0" y="116929"/>
                    </a:lnTo>
                    <a:lnTo>
                      <a:pt x="138" y="117727"/>
                    </a:lnTo>
                    <a:lnTo>
                      <a:pt x="416" y="118341"/>
                    </a:lnTo>
                    <a:lnTo>
                      <a:pt x="832" y="118894"/>
                    </a:lnTo>
                    <a:lnTo>
                      <a:pt x="1317" y="119324"/>
                    </a:lnTo>
                    <a:lnTo>
                      <a:pt x="1872" y="119631"/>
                    </a:lnTo>
                    <a:lnTo>
                      <a:pt x="2427" y="119877"/>
                    </a:lnTo>
                    <a:lnTo>
                      <a:pt x="3052" y="120000"/>
                    </a:lnTo>
                    <a:lnTo>
                      <a:pt x="3815" y="119938"/>
                    </a:lnTo>
                    <a:lnTo>
                      <a:pt x="4439" y="119754"/>
                    </a:lnTo>
                    <a:lnTo>
                      <a:pt x="5063" y="119508"/>
                    </a:lnTo>
                    <a:lnTo>
                      <a:pt x="5757" y="119078"/>
                    </a:lnTo>
                    <a:lnTo>
                      <a:pt x="6312" y="118464"/>
                    </a:lnTo>
                    <a:lnTo>
                      <a:pt x="6797" y="117789"/>
                    </a:lnTo>
                    <a:lnTo>
                      <a:pt x="7144" y="116990"/>
                    </a:lnTo>
                    <a:lnTo>
                      <a:pt x="25803" y="64421"/>
                    </a:lnTo>
                    <a:lnTo>
                      <a:pt x="56393" y="64421"/>
                    </a:lnTo>
                    <a:lnTo>
                      <a:pt x="56393" y="87758"/>
                    </a:lnTo>
                    <a:lnTo>
                      <a:pt x="56393" y="87758"/>
                    </a:lnTo>
                    <a:lnTo>
                      <a:pt x="56462" y="88372"/>
                    </a:lnTo>
                    <a:lnTo>
                      <a:pt x="56739" y="88986"/>
                    </a:lnTo>
                    <a:lnTo>
                      <a:pt x="57017" y="89539"/>
                    </a:lnTo>
                    <a:lnTo>
                      <a:pt x="57433" y="89969"/>
                    </a:lnTo>
                    <a:lnTo>
                      <a:pt x="57988" y="90399"/>
                    </a:lnTo>
                    <a:lnTo>
                      <a:pt x="58612" y="90706"/>
                    </a:lnTo>
                    <a:lnTo>
                      <a:pt x="59306" y="90890"/>
                    </a:lnTo>
                    <a:lnTo>
                      <a:pt x="60069" y="90890"/>
                    </a:lnTo>
                    <a:lnTo>
                      <a:pt x="60069" y="90890"/>
                    </a:lnTo>
                    <a:lnTo>
                      <a:pt x="60763" y="90890"/>
                    </a:lnTo>
                    <a:lnTo>
                      <a:pt x="61387" y="90706"/>
                    </a:lnTo>
                    <a:lnTo>
                      <a:pt x="62011" y="90399"/>
                    </a:lnTo>
                    <a:lnTo>
                      <a:pt x="62566" y="89969"/>
                    </a:lnTo>
                    <a:lnTo>
                      <a:pt x="62982" y="89539"/>
                    </a:lnTo>
                    <a:lnTo>
                      <a:pt x="63260" y="88986"/>
                    </a:lnTo>
                    <a:lnTo>
                      <a:pt x="63537" y="88372"/>
                    </a:lnTo>
                    <a:lnTo>
                      <a:pt x="63606" y="87758"/>
                    </a:lnTo>
                    <a:lnTo>
                      <a:pt x="63606" y="64421"/>
                    </a:lnTo>
                    <a:lnTo>
                      <a:pt x="94196" y="64421"/>
                    </a:lnTo>
                    <a:lnTo>
                      <a:pt x="112855" y="116990"/>
                    </a:lnTo>
                    <a:lnTo>
                      <a:pt x="112855" y="116990"/>
                    </a:lnTo>
                    <a:lnTo>
                      <a:pt x="113202" y="117727"/>
                    </a:lnTo>
                    <a:lnTo>
                      <a:pt x="113687" y="118280"/>
                    </a:lnTo>
                    <a:lnTo>
                      <a:pt x="114173" y="118771"/>
                    </a:lnTo>
                    <a:lnTo>
                      <a:pt x="114797" y="119078"/>
                    </a:lnTo>
                    <a:lnTo>
                      <a:pt x="115491" y="119324"/>
                    </a:lnTo>
                    <a:lnTo>
                      <a:pt x="116115" y="119447"/>
                    </a:lnTo>
                    <a:lnTo>
                      <a:pt x="116878" y="119447"/>
                    </a:lnTo>
                    <a:lnTo>
                      <a:pt x="117502" y="119324"/>
                    </a:lnTo>
                    <a:lnTo>
                      <a:pt x="118127" y="119140"/>
                    </a:lnTo>
                    <a:lnTo>
                      <a:pt x="118682" y="118833"/>
                    </a:lnTo>
                    <a:lnTo>
                      <a:pt x="119167" y="118403"/>
                    </a:lnTo>
                    <a:lnTo>
                      <a:pt x="119583" y="117911"/>
                    </a:lnTo>
                    <a:lnTo>
                      <a:pt x="119861" y="117359"/>
                    </a:lnTo>
                    <a:lnTo>
                      <a:pt x="120000" y="116683"/>
                    </a:lnTo>
                    <a:lnTo>
                      <a:pt x="119930" y="115885"/>
                    </a:lnTo>
                    <a:lnTo>
                      <a:pt x="119653" y="115025"/>
                    </a:lnTo>
                    <a:lnTo>
                      <a:pt x="119653" y="11502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8269B71F-B7A6-E231-5C41-F0FF66F3F316}"/>
                  </a:ext>
                </a:extLst>
              </p:cNvPr>
              <p:cNvSpPr/>
              <p:nvPr/>
            </p:nvSpPr>
            <p:spPr>
              <a:xfrm>
                <a:off x="2916716" y="2146375"/>
                <a:ext cx="1193800" cy="13985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id="{64C38C70-959B-5FC5-7DFA-44C27531BF3A}"/>
                  </a:ext>
                </a:extLst>
              </p:cNvPr>
              <p:cNvGrpSpPr/>
              <p:nvPr/>
            </p:nvGrpSpPr>
            <p:grpSpPr>
              <a:xfrm>
                <a:off x="2987675" y="2508250"/>
                <a:ext cx="450850" cy="293688"/>
                <a:chOff x="2987675" y="2508250"/>
                <a:chExt cx="450850" cy="293688"/>
              </a:xfrm>
            </p:grpSpPr>
            <p:sp>
              <p:nvSpPr>
                <p:cNvPr id="41" name="矩形 40">
                  <a:extLst>
                    <a:ext uri="{FF2B5EF4-FFF2-40B4-BE49-F238E27FC236}">
                      <a16:creationId xmlns:a16="http://schemas.microsoft.com/office/drawing/2014/main" id="{1FBAECF4-756C-4CE8-963A-965BCD1EF506}"/>
                    </a:ext>
                  </a:extLst>
                </p:cNvPr>
                <p:cNvSpPr/>
                <p:nvPr/>
              </p:nvSpPr>
              <p:spPr>
                <a:xfrm>
                  <a:off x="2987675" y="2647950"/>
                  <a:ext cx="450850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2" name="矩形 41">
                  <a:extLst>
                    <a:ext uri="{FF2B5EF4-FFF2-40B4-BE49-F238E27FC236}">
                      <a16:creationId xmlns:a16="http://schemas.microsoft.com/office/drawing/2014/main" id="{22884115-F6DD-D40A-F29C-1F829CBAC28C}"/>
                    </a:ext>
                  </a:extLst>
                </p:cNvPr>
                <p:cNvSpPr/>
                <p:nvPr/>
              </p:nvSpPr>
              <p:spPr>
                <a:xfrm>
                  <a:off x="2987675" y="2682875"/>
                  <a:ext cx="450850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3" name="矩形 42">
                  <a:extLst>
                    <a:ext uri="{FF2B5EF4-FFF2-40B4-BE49-F238E27FC236}">
                      <a16:creationId xmlns:a16="http://schemas.microsoft.com/office/drawing/2014/main" id="{DC5B3FB5-8B7F-C52B-489A-30F5068BB01B}"/>
                    </a:ext>
                  </a:extLst>
                </p:cNvPr>
                <p:cNvSpPr/>
                <p:nvPr/>
              </p:nvSpPr>
              <p:spPr>
                <a:xfrm>
                  <a:off x="2987675" y="2717800"/>
                  <a:ext cx="450850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4" name="矩形 43">
                  <a:extLst>
                    <a:ext uri="{FF2B5EF4-FFF2-40B4-BE49-F238E27FC236}">
                      <a16:creationId xmlns:a16="http://schemas.microsoft.com/office/drawing/2014/main" id="{5A4DE923-F7A7-1642-8681-0EBEE5E6BE04}"/>
                    </a:ext>
                  </a:extLst>
                </p:cNvPr>
                <p:cNvSpPr/>
                <p:nvPr/>
              </p:nvSpPr>
              <p:spPr>
                <a:xfrm>
                  <a:off x="2987675" y="2752725"/>
                  <a:ext cx="450850" cy="14288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2B21409C-B7FF-9039-1E47-4BABD37F47BB}"/>
                    </a:ext>
                  </a:extLst>
                </p:cNvPr>
                <p:cNvSpPr/>
                <p:nvPr/>
              </p:nvSpPr>
              <p:spPr>
                <a:xfrm>
                  <a:off x="2987675" y="2786063"/>
                  <a:ext cx="450850" cy="15875"/>
                </a:xfrm>
                <a:prstGeom prst="rect">
                  <a:avLst/>
                </a:prstGeom>
                <a:solidFill>
                  <a:srgbClr val="5F346C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9E86FE87-353D-2B6D-BDF6-673E6ED5D75F}"/>
                    </a:ext>
                  </a:extLst>
                </p:cNvPr>
                <p:cNvSpPr/>
                <p:nvPr/>
              </p:nvSpPr>
              <p:spPr>
                <a:xfrm>
                  <a:off x="2987675" y="2508250"/>
                  <a:ext cx="450850" cy="82550"/>
                </a:xfrm>
                <a:prstGeom prst="rect">
                  <a:avLst/>
                </a:prstGeom>
                <a:solidFill>
                  <a:srgbClr val="D89393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</p:grpSp>
          <p:sp>
            <p:nvSpPr>
              <p:cNvPr id="19" name="任意多边形: 形状 45">
                <a:extLst>
                  <a:ext uri="{FF2B5EF4-FFF2-40B4-BE49-F238E27FC236}">
                    <a16:creationId xmlns:a16="http://schemas.microsoft.com/office/drawing/2014/main" id="{3B1CC779-FF13-731F-0F76-13F4D6C506B3}"/>
                  </a:ext>
                </a:extLst>
              </p:cNvPr>
              <p:cNvSpPr/>
              <p:nvPr/>
            </p:nvSpPr>
            <p:spPr>
              <a:xfrm>
                <a:off x="2857500" y="2071688"/>
                <a:ext cx="1247774" cy="14525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04" y="0"/>
                    </a:moveTo>
                    <a:lnTo>
                      <a:pt x="60050" y="0"/>
                    </a:lnTo>
                    <a:lnTo>
                      <a:pt x="2595" y="0"/>
                    </a:lnTo>
                    <a:lnTo>
                      <a:pt x="0" y="0"/>
                    </a:lnTo>
                    <a:lnTo>
                      <a:pt x="0" y="2229"/>
                    </a:lnTo>
                    <a:lnTo>
                      <a:pt x="0" y="117726"/>
                    </a:lnTo>
                    <a:lnTo>
                      <a:pt x="0" y="120000"/>
                    </a:lnTo>
                    <a:lnTo>
                      <a:pt x="2595" y="120000"/>
                    </a:lnTo>
                    <a:lnTo>
                      <a:pt x="60050" y="120000"/>
                    </a:lnTo>
                    <a:lnTo>
                      <a:pt x="117404" y="120000"/>
                    </a:lnTo>
                    <a:lnTo>
                      <a:pt x="120000" y="120000"/>
                    </a:lnTo>
                    <a:lnTo>
                      <a:pt x="120000" y="117726"/>
                    </a:lnTo>
                    <a:lnTo>
                      <a:pt x="120000" y="2229"/>
                    </a:lnTo>
                    <a:lnTo>
                      <a:pt x="120000" y="0"/>
                    </a:lnTo>
                    <a:lnTo>
                      <a:pt x="117404" y="0"/>
                    </a:lnTo>
                    <a:close/>
                    <a:moveTo>
                      <a:pt x="60050" y="115497"/>
                    </a:moveTo>
                    <a:lnTo>
                      <a:pt x="5241" y="115497"/>
                    </a:lnTo>
                    <a:lnTo>
                      <a:pt x="5241" y="20371"/>
                    </a:lnTo>
                    <a:lnTo>
                      <a:pt x="114758" y="20371"/>
                    </a:lnTo>
                    <a:lnTo>
                      <a:pt x="114758" y="115497"/>
                    </a:lnTo>
                    <a:lnTo>
                      <a:pt x="60050" y="115497"/>
                    </a:lnTo>
                    <a:close/>
                  </a:path>
                </a:pathLst>
              </a:custGeom>
              <a:solidFill>
                <a:srgbClr val="612222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0" name="任意多边形: 形状 46">
                <a:extLst>
                  <a:ext uri="{FF2B5EF4-FFF2-40B4-BE49-F238E27FC236}">
                    <a16:creationId xmlns:a16="http://schemas.microsoft.com/office/drawing/2014/main" id="{884F2068-8ABB-F6C0-7242-77DF44B16C7D}"/>
                  </a:ext>
                </a:extLst>
              </p:cNvPr>
              <p:cNvSpPr/>
              <p:nvPr/>
            </p:nvSpPr>
            <p:spPr>
              <a:xfrm>
                <a:off x="3914775" y="3309937"/>
                <a:ext cx="136524" cy="1603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549870F1-F3BE-22CD-FBF6-F45C51D8C228}"/>
                  </a:ext>
                </a:extLst>
              </p:cNvPr>
              <p:cNvGrpSpPr/>
              <p:nvPr/>
            </p:nvGrpSpPr>
            <p:grpSpPr>
              <a:xfrm>
                <a:off x="3508375" y="3036888"/>
                <a:ext cx="453129" cy="293688"/>
                <a:chOff x="3508375" y="3036888"/>
                <a:chExt cx="453129" cy="293688"/>
              </a:xfrm>
            </p:grpSpPr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5A2603B3-27C0-F2B0-9F5A-A3C06051A494}"/>
                    </a:ext>
                  </a:extLst>
                </p:cNvPr>
                <p:cNvSpPr/>
                <p:nvPr/>
              </p:nvSpPr>
              <p:spPr>
                <a:xfrm>
                  <a:off x="3512242" y="3159295"/>
                  <a:ext cx="449262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6" name="矩形 35">
                  <a:extLst>
                    <a:ext uri="{FF2B5EF4-FFF2-40B4-BE49-F238E27FC236}">
                      <a16:creationId xmlns:a16="http://schemas.microsoft.com/office/drawing/2014/main" id="{77647B6F-CD13-80E2-459E-433D76812268}"/>
                    </a:ext>
                  </a:extLst>
                </p:cNvPr>
                <p:cNvSpPr/>
                <p:nvPr/>
              </p:nvSpPr>
              <p:spPr>
                <a:xfrm>
                  <a:off x="3508375" y="3211513"/>
                  <a:ext cx="449262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7" name="矩形 36">
                  <a:extLst>
                    <a:ext uri="{FF2B5EF4-FFF2-40B4-BE49-F238E27FC236}">
                      <a16:creationId xmlns:a16="http://schemas.microsoft.com/office/drawing/2014/main" id="{95299D26-2437-C281-2963-6B602C58103A}"/>
                    </a:ext>
                  </a:extLst>
                </p:cNvPr>
                <p:cNvSpPr/>
                <p:nvPr/>
              </p:nvSpPr>
              <p:spPr>
                <a:xfrm>
                  <a:off x="3508375" y="3246438"/>
                  <a:ext cx="449262" cy="15875"/>
                </a:xfrm>
                <a:prstGeom prst="rect">
                  <a:avLst/>
                </a:prstGeom>
                <a:solidFill>
                  <a:srgbClr val="5F346C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8" name="矩形 37">
                  <a:extLst>
                    <a:ext uri="{FF2B5EF4-FFF2-40B4-BE49-F238E27FC236}">
                      <a16:creationId xmlns:a16="http://schemas.microsoft.com/office/drawing/2014/main" id="{8956A30C-3CA4-DD67-5A99-2D5F2EB7DF3A}"/>
                    </a:ext>
                  </a:extLst>
                </p:cNvPr>
                <p:cNvSpPr/>
                <p:nvPr/>
              </p:nvSpPr>
              <p:spPr>
                <a:xfrm>
                  <a:off x="3508375" y="3281362"/>
                  <a:ext cx="449262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9" name="矩形 38">
                  <a:extLst>
                    <a:ext uri="{FF2B5EF4-FFF2-40B4-BE49-F238E27FC236}">
                      <a16:creationId xmlns:a16="http://schemas.microsoft.com/office/drawing/2014/main" id="{D49125BA-EBC0-5AB9-5DCA-26FB4CE0FF48}"/>
                    </a:ext>
                  </a:extLst>
                </p:cNvPr>
                <p:cNvSpPr/>
                <p:nvPr/>
              </p:nvSpPr>
              <p:spPr>
                <a:xfrm>
                  <a:off x="3508375" y="3314701"/>
                  <a:ext cx="449262" cy="15875"/>
                </a:xfrm>
                <a:prstGeom prst="rect">
                  <a:avLst/>
                </a:prstGeom>
                <a:solidFill>
                  <a:srgbClr val="5F346C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0" name="矩形 39">
                  <a:extLst>
                    <a:ext uri="{FF2B5EF4-FFF2-40B4-BE49-F238E27FC236}">
                      <a16:creationId xmlns:a16="http://schemas.microsoft.com/office/drawing/2014/main" id="{C70F006D-3A19-AA33-EDC9-F0541ED17F11}"/>
                    </a:ext>
                  </a:extLst>
                </p:cNvPr>
                <p:cNvSpPr/>
                <p:nvPr/>
              </p:nvSpPr>
              <p:spPr>
                <a:xfrm>
                  <a:off x="3508375" y="3036888"/>
                  <a:ext cx="449262" cy="84138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</p:grpSp>
          <p:sp>
            <p:nvSpPr>
              <p:cNvPr id="22" name="任意多边形: 形状 48">
                <a:extLst>
                  <a:ext uri="{FF2B5EF4-FFF2-40B4-BE49-F238E27FC236}">
                    <a16:creationId xmlns:a16="http://schemas.microsoft.com/office/drawing/2014/main" id="{EE7ABABA-8211-D4CE-C916-BDA6FF6C9AF5}"/>
                  </a:ext>
                </a:extLst>
              </p:cNvPr>
              <p:cNvSpPr/>
              <p:nvPr/>
            </p:nvSpPr>
            <p:spPr>
              <a:xfrm>
                <a:off x="3890962" y="3300412"/>
                <a:ext cx="160337" cy="1698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018"/>
                    </a:moveTo>
                    <a:lnTo>
                      <a:pt x="18278" y="120000"/>
                    </a:lnTo>
                    <a:lnTo>
                      <a:pt x="18278" y="120000"/>
                    </a:lnTo>
                    <a:lnTo>
                      <a:pt x="19867" y="112476"/>
                    </a:lnTo>
                    <a:lnTo>
                      <a:pt x="21456" y="104952"/>
                    </a:lnTo>
                    <a:lnTo>
                      <a:pt x="22649" y="97429"/>
                    </a:lnTo>
                    <a:lnTo>
                      <a:pt x="23046" y="89905"/>
                    </a:lnTo>
                    <a:lnTo>
                      <a:pt x="23841" y="82382"/>
                    </a:lnTo>
                    <a:lnTo>
                      <a:pt x="23841" y="74482"/>
                    </a:lnTo>
                    <a:lnTo>
                      <a:pt x="23046" y="67335"/>
                    </a:lnTo>
                    <a:lnTo>
                      <a:pt x="22649" y="59811"/>
                    </a:lnTo>
                    <a:lnTo>
                      <a:pt x="21456" y="52288"/>
                    </a:lnTo>
                    <a:lnTo>
                      <a:pt x="19470" y="44764"/>
                    </a:lnTo>
                    <a:lnTo>
                      <a:pt x="17483" y="37241"/>
                    </a:lnTo>
                    <a:lnTo>
                      <a:pt x="14701" y="29717"/>
                    </a:lnTo>
                    <a:lnTo>
                      <a:pt x="11920" y="22570"/>
                    </a:lnTo>
                    <a:lnTo>
                      <a:pt x="8344" y="15047"/>
                    </a:lnTo>
                    <a:lnTo>
                      <a:pt x="4768" y="752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152" y="4514"/>
                    </a:lnTo>
                    <a:lnTo>
                      <a:pt x="14304" y="8275"/>
                    </a:lnTo>
                    <a:lnTo>
                      <a:pt x="21854" y="11285"/>
                    </a:lnTo>
                    <a:lnTo>
                      <a:pt x="28609" y="14670"/>
                    </a:lnTo>
                    <a:lnTo>
                      <a:pt x="36158" y="16551"/>
                    </a:lnTo>
                    <a:lnTo>
                      <a:pt x="43708" y="18056"/>
                    </a:lnTo>
                    <a:lnTo>
                      <a:pt x="50860" y="19184"/>
                    </a:lnTo>
                    <a:lnTo>
                      <a:pt x="58410" y="19937"/>
                    </a:lnTo>
                    <a:lnTo>
                      <a:pt x="66357" y="19937"/>
                    </a:lnTo>
                    <a:lnTo>
                      <a:pt x="73907" y="19184"/>
                    </a:lnTo>
                    <a:lnTo>
                      <a:pt x="81456" y="18056"/>
                    </a:lnTo>
                    <a:lnTo>
                      <a:pt x="89006" y="16551"/>
                    </a:lnTo>
                    <a:lnTo>
                      <a:pt x="96953" y="15047"/>
                    </a:lnTo>
                    <a:lnTo>
                      <a:pt x="104503" y="12413"/>
                    </a:lnTo>
                    <a:lnTo>
                      <a:pt x="112052" y="9780"/>
                    </a:lnTo>
                    <a:lnTo>
                      <a:pt x="120000" y="6018"/>
                    </a:lnTo>
                    <a:lnTo>
                      <a:pt x="120000" y="601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3" name="任意多边形: 形状 49">
                <a:extLst>
                  <a:ext uri="{FF2B5EF4-FFF2-40B4-BE49-F238E27FC236}">
                    <a16:creationId xmlns:a16="http://schemas.microsoft.com/office/drawing/2014/main" id="{11C310D7-61D2-1360-DDC1-2E8B96070B49}"/>
                  </a:ext>
                </a:extLst>
              </p:cNvPr>
              <p:cNvSpPr/>
              <p:nvPr/>
            </p:nvSpPr>
            <p:spPr>
              <a:xfrm>
                <a:off x="3009900" y="3003550"/>
                <a:ext cx="381000" cy="3810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83" y="0"/>
                    </a:moveTo>
                    <a:lnTo>
                      <a:pt x="60083" y="0"/>
                    </a:lnTo>
                    <a:lnTo>
                      <a:pt x="56920" y="0"/>
                    </a:lnTo>
                    <a:lnTo>
                      <a:pt x="53758" y="332"/>
                    </a:lnTo>
                    <a:lnTo>
                      <a:pt x="50929" y="665"/>
                    </a:lnTo>
                    <a:lnTo>
                      <a:pt x="47933" y="1165"/>
                    </a:lnTo>
                    <a:lnTo>
                      <a:pt x="45104" y="1830"/>
                    </a:lnTo>
                    <a:lnTo>
                      <a:pt x="42108" y="2662"/>
                    </a:lnTo>
                    <a:lnTo>
                      <a:pt x="39445" y="3661"/>
                    </a:lnTo>
                    <a:lnTo>
                      <a:pt x="36615" y="4660"/>
                    </a:lnTo>
                    <a:lnTo>
                      <a:pt x="33952" y="5991"/>
                    </a:lnTo>
                    <a:lnTo>
                      <a:pt x="31289" y="7156"/>
                    </a:lnTo>
                    <a:lnTo>
                      <a:pt x="28959" y="8654"/>
                    </a:lnTo>
                    <a:lnTo>
                      <a:pt x="26463" y="10319"/>
                    </a:lnTo>
                    <a:lnTo>
                      <a:pt x="24133" y="11816"/>
                    </a:lnTo>
                    <a:lnTo>
                      <a:pt x="21803" y="13814"/>
                    </a:lnTo>
                    <a:lnTo>
                      <a:pt x="19639" y="15478"/>
                    </a:lnTo>
                    <a:lnTo>
                      <a:pt x="17475" y="17642"/>
                    </a:lnTo>
                    <a:lnTo>
                      <a:pt x="15644" y="19639"/>
                    </a:lnTo>
                    <a:lnTo>
                      <a:pt x="13647" y="21969"/>
                    </a:lnTo>
                    <a:lnTo>
                      <a:pt x="11816" y="23966"/>
                    </a:lnTo>
                    <a:lnTo>
                      <a:pt x="10152" y="26296"/>
                    </a:lnTo>
                    <a:lnTo>
                      <a:pt x="8654" y="28959"/>
                    </a:lnTo>
                    <a:lnTo>
                      <a:pt x="7156" y="31456"/>
                    </a:lnTo>
                    <a:lnTo>
                      <a:pt x="5825" y="33952"/>
                    </a:lnTo>
                    <a:lnTo>
                      <a:pt x="4660" y="36615"/>
                    </a:lnTo>
                    <a:lnTo>
                      <a:pt x="3495" y="39445"/>
                    </a:lnTo>
                    <a:lnTo>
                      <a:pt x="2829" y="42108"/>
                    </a:lnTo>
                    <a:lnTo>
                      <a:pt x="1830" y="44937"/>
                    </a:lnTo>
                    <a:lnTo>
                      <a:pt x="1165" y="47933"/>
                    </a:lnTo>
                    <a:lnTo>
                      <a:pt x="665" y="50762"/>
                    </a:lnTo>
                    <a:lnTo>
                      <a:pt x="166" y="53925"/>
                    </a:lnTo>
                    <a:lnTo>
                      <a:pt x="0" y="56920"/>
                    </a:lnTo>
                    <a:lnTo>
                      <a:pt x="0" y="59916"/>
                    </a:lnTo>
                    <a:lnTo>
                      <a:pt x="0" y="59916"/>
                    </a:lnTo>
                    <a:lnTo>
                      <a:pt x="0" y="63079"/>
                    </a:lnTo>
                    <a:lnTo>
                      <a:pt x="166" y="66241"/>
                    </a:lnTo>
                    <a:lnTo>
                      <a:pt x="665" y="69070"/>
                    </a:lnTo>
                    <a:lnTo>
                      <a:pt x="1165" y="72066"/>
                    </a:lnTo>
                    <a:lnTo>
                      <a:pt x="1830" y="74895"/>
                    </a:lnTo>
                    <a:lnTo>
                      <a:pt x="2829" y="77891"/>
                    </a:lnTo>
                    <a:lnTo>
                      <a:pt x="3495" y="80554"/>
                    </a:lnTo>
                    <a:lnTo>
                      <a:pt x="4660" y="83217"/>
                    </a:lnTo>
                    <a:lnTo>
                      <a:pt x="5825" y="86047"/>
                    </a:lnTo>
                    <a:lnTo>
                      <a:pt x="7156" y="88710"/>
                    </a:lnTo>
                    <a:lnTo>
                      <a:pt x="8654" y="91040"/>
                    </a:lnTo>
                    <a:lnTo>
                      <a:pt x="10152" y="93536"/>
                    </a:lnTo>
                    <a:lnTo>
                      <a:pt x="11816" y="95866"/>
                    </a:lnTo>
                    <a:lnTo>
                      <a:pt x="13647" y="98196"/>
                    </a:lnTo>
                    <a:lnTo>
                      <a:pt x="15644" y="100360"/>
                    </a:lnTo>
                    <a:lnTo>
                      <a:pt x="17475" y="102524"/>
                    </a:lnTo>
                    <a:lnTo>
                      <a:pt x="19639" y="104355"/>
                    </a:lnTo>
                    <a:lnTo>
                      <a:pt x="21803" y="106352"/>
                    </a:lnTo>
                    <a:lnTo>
                      <a:pt x="24133" y="108183"/>
                    </a:lnTo>
                    <a:lnTo>
                      <a:pt x="26463" y="109680"/>
                    </a:lnTo>
                    <a:lnTo>
                      <a:pt x="28959" y="111345"/>
                    </a:lnTo>
                    <a:lnTo>
                      <a:pt x="31289" y="112843"/>
                    </a:lnTo>
                    <a:lnTo>
                      <a:pt x="33952" y="114174"/>
                    </a:lnTo>
                    <a:lnTo>
                      <a:pt x="36615" y="115339"/>
                    </a:lnTo>
                    <a:lnTo>
                      <a:pt x="39445" y="116504"/>
                    </a:lnTo>
                    <a:lnTo>
                      <a:pt x="42108" y="117170"/>
                    </a:lnTo>
                    <a:lnTo>
                      <a:pt x="45104" y="118169"/>
                    </a:lnTo>
                    <a:lnTo>
                      <a:pt x="47933" y="118834"/>
                    </a:lnTo>
                    <a:lnTo>
                      <a:pt x="50929" y="119334"/>
                    </a:lnTo>
                    <a:lnTo>
                      <a:pt x="53758" y="119833"/>
                    </a:lnTo>
                    <a:lnTo>
                      <a:pt x="56920" y="120000"/>
                    </a:lnTo>
                    <a:lnTo>
                      <a:pt x="60083" y="120000"/>
                    </a:lnTo>
                    <a:lnTo>
                      <a:pt x="60083" y="120000"/>
                    </a:lnTo>
                    <a:lnTo>
                      <a:pt x="63079" y="120000"/>
                    </a:lnTo>
                    <a:lnTo>
                      <a:pt x="66074" y="119833"/>
                    </a:lnTo>
                    <a:lnTo>
                      <a:pt x="69237" y="119334"/>
                    </a:lnTo>
                    <a:lnTo>
                      <a:pt x="72066" y="118834"/>
                    </a:lnTo>
                    <a:lnTo>
                      <a:pt x="75062" y="118169"/>
                    </a:lnTo>
                    <a:lnTo>
                      <a:pt x="77891" y="117170"/>
                    </a:lnTo>
                    <a:lnTo>
                      <a:pt x="80554" y="116504"/>
                    </a:lnTo>
                    <a:lnTo>
                      <a:pt x="83384" y="115339"/>
                    </a:lnTo>
                    <a:lnTo>
                      <a:pt x="86047" y="114174"/>
                    </a:lnTo>
                    <a:lnTo>
                      <a:pt x="88543" y="112843"/>
                    </a:lnTo>
                    <a:lnTo>
                      <a:pt x="91040" y="111345"/>
                    </a:lnTo>
                    <a:lnTo>
                      <a:pt x="93703" y="109680"/>
                    </a:lnTo>
                    <a:lnTo>
                      <a:pt x="96033" y="108183"/>
                    </a:lnTo>
                    <a:lnTo>
                      <a:pt x="98030" y="106352"/>
                    </a:lnTo>
                    <a:lnTo>
                      <a:pt x="100360" y="104355"/>
                    </a:lnTo>
                    <a:lnTo>
                      <a:pt x="102357" y="102524"/>
                    </a:lnTo>
                    <a:lnTo>
                      <a:pt x="104521" y="100360"/>
                    </a:lnTo>
                    <a:lnTo>
                      <a:pt x="106185" y="98196"/>
                    </a:lnTo>
                    <a:lnTo>
                      <a:pt x="108183" y="95866"/>
                    </a:lnTo>
                    <a:lnTo>
                      <a:pt x="109680" y="93536"/>
                    </a:lnTo>
                    <a:lnTo>
                      <a:pt x="111345" y="91040"/>
                    </a:lnTo>
                    <a:lnTo>
                      <a:pt x="112843" y="88710"/>
                    </a:lnTo>
                    <a:lnTo>
                      <a:pt x="114008" y="86047"/>
                    </a:lnTo>
                    <a:lnTo>
                      <a:pt x="115339" y="83217"/>
                    </a:lnTo>
                    <a:lnTo>
                      <a:pt x="116338" y="80554"/>
                    </a:lnTo>
                    <a:lnTo>
                      <a:pt x="117337" y="77891"/>
                    </a:lnTo>
                    <a:lnTo>
                      <a:pt x="118169" y="74895"/>
                    </a:lnTo>
                    <a:lnTo>
                      <a:pt x="118834" y="72066"/>
                    </a:lnTo>
                    <a:lnTo>
                      <a:pt x="119334" y="69070"/>
                    </a:lnTo>
                    <a:lnTo>
                      <a:pt x="119667" y="66241"/>
                    </a:lnTo>
                    <a:lnTo>
                      <a:pt x="120000" y="63079"/>
                    </a:lnTo>
                    <a:lnTo>
                      <a:pt x="120000" y="59916"/>
                    </a:lnTo>
                    <a:lnTo>
                      <a:pt x="120000" y="59916"/>
                    </a:lnTo>
                    <a:lnTo>
                      <a:pt x="120000" y="56920"/>
                    </a:lnTo>
                    <a:lnTo>
                      <a:pt x="119667" y="53925"/>
                    </a:lnTo>
                    <a:lnTo>
                      <a:pt x="119334" y="50762"/>
                    </a:lnTo>
                    <a:lnTo>
                      <a:pt x="118834" y="47933"/>
                    </a:lnTo>
                    <a:lnTo>
                      <a:pt x="118169" y="44937"/>
                    </a:lnTo>
                    <a:lnTo>
                      <a:pt x="117337" y="42108"/>
                    </a:lnTo>
                    <a:lnTo>
                      <a:pt x="116338" y="39445"/>
                    </a:lnTo>
                    <a:lnTo>
                      <a:pt x="115339" y="36615"/>
                    </a:lnTo>
                    <a:lnTo>
                      <a:pt x="114008" y="33952"/>
                    </a:lnTo>
                    <a:lnTo>
                      <a:pt x="112843" y="31456"/>
                    </a:lnTo>
                    <a:lnTo>
                      <a:pt x="111345" y="28959"/>
                    </a:lnTo>
                    <a:lnTo>
                      <a:pt x="109680" y="26296"/>
                    </a:lnTo>
                    <a:lnTo>
                      <a:pt x="108183" y="23966"/>
                    </a:lnTo>
                    <a:lnTo>
                      <a:pt x="106185" y="21969"/>
                    </a:lnTo>
                    <a:lnTo>
                      <a:pt x="104521" y="19639"/>
                    </a:lnTo>
                    <a:lnTo>
                      <a:pt x="102357" y="17642"/>
                    </a:lnTo>
                    <a:lnTo>
                      <a:pt x="100360" y="15478"/>
                    </a:lnTo>
                    <a:lnTo>
                      <a:pt x="98030" y="13814"/>
                    </a:lnTo>
                    <a:lnTo>
                      <a:pt x="96033" y="11816"/>
                    </a:lnTo>
                    <a:lnTo>
                      <a:pt x="93703" y="10319"/>
                    </a:lnTo>
                    <a:lnTo>
                      <a:pt x="91040" y="8654"/>
                    </a:lnTo>
                    <a:lnTo>
                      <a:pt x="88543" y="7156"/>
                    </a:lnTo>
                    <a:lnTo>
                      <a:pt x="86047" y="5991"/>
                    </a:lnTo>
                    <a:lnTo>
                      <a:pt x="83384" y="4660"/>
                    </a:lnTo>
                    <a:lnTo>
                      <a:pt x="80554" y="3661"/>
                    </a:lnTo>
                    <a:lnTo>
                      <a:pt x="77891" y="2662"/>
                    </a:lnTo>
                    <a:lnTo>
                      <a:pt x="75062" y="1830"/>
                    </a:lnTo>
                    <a:lnTo>
                      <a:pt x="72066" y="1165"/>
                    </a:lnTo>
                    <a:lnTo>
                      <a:pt x="69237" y="665"/>
                    </a:lnTo>
                    <a:lnTo>
                      <a:pt x="66074" y="332"/>
                    </a:lnTo>
                    <a:lnTo>
                      <a:pt x="63079" y="0"/>
                    </a:lnTo>
                    <a:lnTo>
                      <a:pt x="60083" y="0"/>
                    </a:lnTo>
                    <a:lnTo>
                      <a:pt x="6008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4" name="任意多边形: 形状 50">
                <a:extLst>
                  <a:ext uri="{FF2B5EF4-FFF2-40B4-BE49-F238E27FC236}">
                    <a16:creationId xmlns:a16="http://schemas.microsoft.com/office/drawing/2014/main" id="{6ED1229B-5097-A749-3BB0-B8F434AFAB4E}"/>
                  </a:ext>
                </a:extLst>
              </p:cNvPr>
              <p:cNvSpPr/>
              <p:nvPr/>
            </p:nvSpPr>
            <p:spPr>
              <a:xfrm>
                <a:off x="3200400" y="3194050"/>
                <a:ext cx="169863" cy="1587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018" y="120000"/>
                    </a:moveTo>
                    <a:lnTo>
                      <a:pt x="74018" y="120000"/>
                    </a:lnTo>
                    <a:lnTo>
                      <a:pt x="81121" y="114817"/>
                    </a:lnTo>
                    <a:lnTo>
                      <a:pt x="87850" y="108837"/>
                    </a:lnTo>
                    <a:lnTo>
                      <a:pt x="94205" y="102857"/>
                    </a:lnTo>
                    <a:lnTo>
                      <a:pt x="100186" y="96079"/>
                    </a:lnTo>
                    <a:lnTo>
                      <a:pt x="105794" y="88903"/>
                    </a:lnTo>
                    <a:lnTo>
                      <a:pt x="111028" y="81328"/>
                    </a:lnTo>
                    <a:lnTo>
                      <a:pt x="115514" y="73754"/>
                    </a:lnTo>
                    <a:lnTo>
                      <a:pt x="120000" y="65780"/>
                    </a:lnTo>
                    <a:lnTo>
                      <a:pt x="0" y="0"/>
                    </a:lnTo>
                    <a:lnTo>
                      <a:pt x="74018" y="12000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5" name="任意多边形: 形状 51">
                <a:extLst>
                  <a:ext uri="{FF2B5EF4-FFF2-40B4-BE49-F238E27FC236}">
                    <a16:creationId xmlns:a16="http://schemas.microsoft.com/office/drawing/2014/main" id="{3CFC20CC-B215-F0F3-E0B8-FAB7C0B28937}"/>
                  </a:ext>
                </a:extLst>
              </p:cNvPr>
              <p:cNvSpPr/>
              <p:nvPr/>
            </p:nvSpPr>
            <p:spPr>
              <a:xfrm>
                <a:off x="3200400" y="3044825"/>
                <a:ext cx="190500" cy="2365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00" y="119999"/>
                    </a:moveTo>
                    <a:lnTo>
                      <a:pt x="107000" y="119999"/>
                    </a:lnTo>
                    <a:lnTo>
                      <a:pt x="110000" y="114910"/>
                    </a:lnTo>
                    <a:lnTo>
                      <a:pt x="112666" y="109553"/>
                    </a:lnTo>
                    <a:lnTo>
                      <a:pt x="114666" y="104196"/>
                    </a:lnTo>
                    <a:lnTo>
                      <a:pt x="116666" y="99107"/>
                    </a:lnTo>
                    <a:lnTo>
                      <a:pt x="118000" y="93482"/>
                    </a:lnTo>
                    <a:lnTo>
                      <a:pt x="119333" y="87857"/>
                    </a:lnTo>
                    <a:lnTo>
                      <a:pt x="119666" y="81696"/>
                    </a:lnTo>
                    <a:lnTo>
                      <a:pt x="120000" y="75803"/>
                    </a:lnTo>
                    <a:lnTo>
                      <a:pt x="120000" y="75803"/>
                    </a:lnTo>
                    <a:lnTo>
                      <a:pt x="119666" y="70178"/>
                    </a:lnTo>
                    <a:lnTo>
                      <a:pt x="119333" y="64553"/>
                    </a:lnTo>
                    <a:lnTo>
                      <a:pt x="118000" y="58928"/>
                    </a:lnTo>
                    <a:lnTo>
                      <a:pt x="117000" y="53303"/>
                    </a:lnTo>
                    <a:lnTo>
                      <a:pt x="115000" y="47946"/>
                    </a:lnTo>
                    <a:lnTo>
                      <a:pt x="112666" y="43124"/>
                    </a:lnTo>
                    <a:lnTo>
                      <a:pt x="110333" y="37767"/>
                    </a:lnTo>
                    <a:lnTo>
                      <a:pt x="107666" y="32946"/>
                    </a:lnTo>
                    <a:lnTo>
                      <a:pt x="104666" y="28124"/>
                    </a:lnTo>
                    <a:lnTo>
                      <a:pt x="101000" y="23571"/>
                    </a:lnTo>
                    <a:lnTo>
                      <a:pt x="97000" y="19017"/>
                    </a:lnTo>
                    <a:lnTo>
                      <a:pt x="93000" y="14999"/>
                    </a:lnTo>
                    <a:lnTo>
                      <a:pt x="88666" y="10982"/>
                    </a:lnTo>
                    <a:lnTo>
                      <a:pt x="84000" y="6696"/>
                    </a:lnTo>
                    <a:lnTo>
                      <a:pt x="79333" y="3482"/>
                    </a:lnTo>
                    <a:lnTo>
                      <a:pt x="73666" y="0"/>
                    </a:lnTo>
                    <a:lnTo>
                      <a:pt x="0" y="75803"/>
                    </a:lnTo>
                    <a:lnTo>
                      <a:pt x="107000" y="119999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6" name="任意多边形: 形状 52">
                <a:extLst>
                  <a:ext uri="{FF2B5EF4-FFF2-40B4-BE49-F238E27FC236}">
                    <a16:creationId xmlns:a16="http://schemas.microsoft.com/office/drawing/2014/main" id="{87AAEE21-D1CE-D60D-784E-E584119465D8}"/>
                  </a:ext>
                </a:extLst>
              </p:cNvPr>
              <p:cNvSpPr/>
              <p:nvPr/>
            </p:nvSpPr>
            <p:spPr>
              <a:xfrm>
                <a:off x="3200400" y="3003550"/>
                <a:ext cx="117474" cy="1905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5666"/>
                    </a:moveTo>
                    <a:lnTo>
                      <a:pt x="120000" y="25666"/>
                    </a:lnTo>
                    <a:lnTo>
                      <a:pt x="107511" y="19666"/>
                    </a:lnTo>
                    <a:lnTo>
                      <a:pt x="94479" y="14666"/>
                    </a:lnTo>
                    <a:lnTo>
                      <a:pt x="79819" y="10333"/>
                    </a:lnTo>
                    <a:lnTo>
                      <a:pt x="64615" y="6666"/>
                    </a:lnTo>
                    <a:lnTo>
                      <a:pt x="49411" y="3666"/>
                    </a:lnTo>
                    <a:lnTo>
                      <a:pt x="33665" y="1333"/>
                    </a:lnTo>
                    <a:lnTo>
                      <a:pt x="16289" y="333"/>
                    </a:ln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2566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7" name="任意多边形: 形状 53">
                <a:extLst>
                  <a:ext uri="{FF2B5EF4-FFF2-40B4-BE49-F238E27FC236}">
                    <a16:creationId xmlns:a16="http://schemas.microsoft.com/office/drawing/2014/main" id="{67873E9A-DF51-5E01-A15D-9DFA4E9B64DA}"/>
                  </a:ext>
                </a:extLst>
              </p:cNvPr>
              <p:cNvSpPr/>
              <p:nvPr/>
            </p:nvSpPr>
            <p:spPr>
              <a:xfrm>
                <a:off x="3063875" y="3003550"/>
                <a:ext cx="136524" cy="1905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120000"/>
                    </a:lnTo>
                    <a:lnTo>
                      <a:pt x="0" y="35666"/>
                    </a:lnTo>
                    <a:lnTo>
                      <a:pt x="0" y="35666"/>
                    </a:lnTo>
                    <a:lnTo>
                      <a:pt x="6046" y="31666"/>
                    </a:lnTo>
                    <a:lnTo>
                      <a:pt x="12558" y="28000"/>
                    </a:lnTo>
                    <a:lnTo>
                      <a:pt x="18604" y="24333"/>
                    </a:lnTo>
                    <a:lnTo>
                      <a:pt x="25116" y="21000"/>
                    </a:lnTo>
                    <a:lnTo>
                      <a:pt x="32093" y="17666"/>
                    </a:lnTo>
                    <a:lnTo>
                      <a:pt x="39069" y="14666"/>
                    </a:lnTo>
                    <a:lnTo>
                      <a:pt x="46511" y="12000"/>
                    </a:lnTo>
                    <a:lnTo>
                      <a:pt x="53488" y="9666"/>
                    </a:lnTo>
                    <a:lnTo>
                      <a:pt x="61395" y="7333"/>
                    </a:lnTo>
                    <a:lnTo>
                      <a:pt x="69302" y="5333"/>
                    </a:lnTo>
                    <a:lnTo>
                      <a:pt x="77674" y="3666"/>
                    </a:lnTo>
                    <a:lnTo>
                      <a:pt x="85581" y="2333"/>
                    </a:lnTo>
                    <a:lnTo>
                      <a:pt x="93953" y="1333"/>
                    </a:lnTo>
                    <a:lnTo>
                      <a:pt x="102325" y="666"/>
                    </a:lnTo>
                    <a:lnTo>
                      <a:pt x="111162" y="0"/>
                    </a:lnTo>
                    <a:lnTo>
                      <a:pt x="12000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FB5B0CC6-7899-C7C7-C832-5794F07DC9E8}"/>
                  </a:ext>
                </a:extLst>
              </p:cNvPr>
              <p:cNvSpPr/>
              <p:nvPr/>
            </p:nvSpPr>
            <p:spPr>
              <a:xfrm>
                <a:off x="3508375" y="2870200"/>
                <a:ext cx="449262" cy="22225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9B0F1A22-E747-61C4-3786-5C14AEEF90C0}"/>
                  </a:ext>
                </a:extLst>
              </p:cNvPr>
              <p:cNvSpPr/>
              <p:nvPr/>
            </p:nvSpPr>
            <p:spPr>
              <a:xfrm>
                <a:off x="3876675" y="2408238"/>
                <a:ext cx="80962" cy="461962"/>
              </a:xfrm>
              <a:prstGeom prst="rect">
                <a:avLst/>
              </a:prstGeom>
              <a:solidFill>
                <a:srgbClr val="792C2C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76E203F1-B69F-7E79-362F-2AE30D70C1A8}"/>
                  </a:ext>
                </a:extLst>
              </p:cNvPr>
              <p:cNvSpPr/>
              <p:nvPr/>
            </p:nvSpPr>
            <p:spPr>
              <a:xfrm>
                <a:off x="3784600" y="2582863"/>
                <a:ext cx="79375" cy="287338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04AD8E88-E144-6E3C-6766-D4D0E87F890B}"/>
                  </a:ext>
                </a:extLst>
              </p:cNvPr>
              <p:cNvSpPr/>
              <p:nvPr/>
            </p:nvSpPr>
            <p:spPr>
              <a:xfrm>
                <a:off x="3692525" y="2679700"/>
                <a:ext cx="79375" cy="190500"/>
              </a:xfrm>
              <a:prstGeom prst="rect">
                <a:avLst/>
              </a:prstGeom>
              <a:solidFill>
                <a:srgbClr val="D17474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056360AF-FEF5-3218-F6AC-8244632C659B}"/>
                  </a:ext>
                </a:extLst>
              </p:cNvPr>
              <p:cNvSpPr/>
              <p:nvPr/>
            </p:nvSpPr>
            <p:spPr>
              <a:xfrm>
                <a:off x="3600450" y="2590800"/>
                <a:ext cx="79375" cy="279399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7D85F63B-3BB9-34DC-9636-42E19B3EE02E}"/>
                  </a:ext>
                </a:extLst>
              </p:cNvPr>
              <p:cNvSpPr/>
              <p:nvPr/>
            </p:nvSpPr>
            <p:spPr>
              <a:xfrm>
                <a:off x="3508375" y="2670175"/>
                <a:ext cx="79375" cy="20002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0FEB437F-ACF9-C39C-102F-142EBD4E5739}"/>
                </a:ext>
              </a:extLst>
            </p:cNvPr>
            <p:cNvGrpSpPr/>
            <p:nvPr/>
          </p:nvGrpSpPr>
          <p:grpSpPr>
            <a:xfrm>
              <a:off x="1262113" y="3289703"/>
              <a:ext cx="1409777" cy="2486183"/>
              <a:chOff x="0" y="0"/>
              <a:chExt cx="3076331" cy="5425201"/>
            </a:xfrm>
          </p:grpSpPr>
          <p:sp>
            <p:nvSpPr>
              <p:cNvPr id="13" name="任意多边形: 形状 40">
                <a:extLst>
                  <a:ext uri="{FF2B5EF4-FFF2-40B4-BE49-F238E27FC236}">
                    <a16:creationId xmlns:a16="http://schemas.microsoft.com/office/drawing/2014/main" id="{FA72D09D-A49D-0B75-C7D9-785B9C7E4730}"/>
                  </a:ext>
                </a:extLst>
              </p:cNvPr>
              <p:cNvSpPr/>
              <p:nvPr/>
            </p:nvSpPr>
            <p:spPr>
              <a:xfrm>
                <a:off x="0" y="0"/>
                <a:ext cx="3076331" cy="5425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451" y="0"/>
                    </a:moveTo>
                    <a:cubicBezTo>
                      <a:pt x="33069" y="0"/>
                      <a:pt x="25475" y="4177"/>
                      <a:pt x="25475" y="9327"/>
                    </a:cubicBezTo>
                    <a:cubicBezTo>
                      <a:pt x="25475" y="14472"/>
                      <a:pt x="33069" y="18650"/>
                      <a:pt x="42451" y="18650"/>
                    </a:cubicBezTo>
                    <a:cubicBezTo>
                      <a:pt x="51827" y="18650"/>
                      <a:pt x="59438" y="14472"/>
                      <a:pt x="59438" y="9327"/>
                    </a:cubicBezTo>
                    <a:cubicBezTo>
                      <a:pt x="59438" y="4177"/>
                      <a:pt x="51827" y="0"/>
                      <a:pt x="42451" y="0"/>
                    </a:cubicBezTo>
                    <a:close/>
                    <a:moveTo>
                      <a:pt x="112925" y="2616"/>
                    </a:moveTo>
                    <a:cubicBezTo>
                      <a:pt x="111120" y="2622"/>
                      <a:pt x="109321" y="3016"/>
                      <a:pt x="107946" y="3800"/>
                    </a:cubicBezTo>
                    <a:lnTo>
                      <a:pt x="77794" y="21177"/>
                    </a:lnTo>
                    <a:lnTo>
                      <a:pt x="17484" y="21177"/>
                    </a:lnTo>
                    <a:cubicBezTo>
                      <a:pt x="7828" y="21177"/>
                      <a:pt x="0" y="25477"/>
                      <a:pt x="0" y="30777"/>
                    </a:cubicBezTo>
                    <a:lnTo>
                      <a:pt x="0" y="34900"/>
                    </a:lnTo>
                    <a:lnTo>
                      <a:pt x="0" y="51355"/>
                    </a:lnTo>
                    <a:lnTo>
                      <a:pt x="0" y="65416"/>
                    </a:lnTo>
                    <a:cubicBezTo>
                      <a:pt x="0" y="67572"/>
                      <a:pt x="3123" y="69327"/>
                      <a:pt x="6979" y="69327"/>
                    </a:cubicBezTo>
                    <a:cubicBezTo>
                      <a:pt x="10834" y="69327"/>
                      <a:pt x="13958" y="67572"/>
                      <a:pt x="13958" y="65416"/>
                    </a:cubicBezTo>
                    <a:lnTo>
                      <a:pt x="13958" y="62138"/>
                    </a:lnTo>
                    <a:lnTo>
                      <a:pt x="13958" y="60761"/>
                    </a:lnTo>
                    <a:lnTo>
                      <a:pt x="13958" y="36533"/>
                    </a:lnTo>
                    <a:lnTo>
                      <a:pt x="20876" y="36533"/>
                    </a:lnTo>
                    <a:lnTo>
                      <a:pt x="20876" y="60955"/>
                    </a:lnTo>
                    <a:lnTo>
                      <a:pt x="20876" y="62138"/>
                    </a:lnTo>
                    <a:lnTo>
                      <a:pt x="20876" y="114788"/>
                    </a:lnTo>
                    <a:cubicBezTo>
                      <a:pt x="20876" y="117672"/>
                      <a:pt x="25128" y="120000"/>
                      <a:pt x="30370" y="120000"/>
                    </a:cubicBezTo>
                    <a:cubicBezTo>
                      <a:pt x="35617" y="120000"/>
                      <a:pt x="39869" y="117672"/>
                      <a:pt x="39869" y="114788"/>
                    </a:cubicBezTo>
                    <a:lnTo>
                      <a:pt x="39869" y="68633"/>
                    </a:lnTo>
                    <a:lnTo>
                      <a:pt x="45742" y="68633"/>
                    </a:lnTo>
                    <a:lnTo>
                      <a:pt x="45742" y="114788"/>
                    </a:lnTo>
                    <a:cubicBezTo>
                      <a:pt x="45742" y="117672"/>
                      <a:pt x="49994" y="120000"/>
                      <a:pt x="55241" y="120000"/>
                    </a:cubicBezTo>
                    <a:cubicBezTo>
                      <a:pt x="60483" y="120000"/>
                      <a:pt x="64735" y="117672"/>
                      <a:pt x="64735" y="114788"/>
                    </a:cubicBezTo>
                    <a:lnTo>
                      <a:pt x="64735" y="62138"/>
                    </a:lnTo>
                    <a:lnTo>
                      <a:pt x="64735" y="60955"/>
                    </a:lnTo>
                    <a:lnTo>
                      <a:pt x="64735" y="36533"/>
                    </a:lnTo>
                    <a:lnTo>
                      <a:pt x="70552" y="36533"/>
                    </a:lnTo>
                    <a:lnTo>
                      <a:pt x="70552" y="36522"/>
                    </a:lnTo>
                    <a:lnTo>
                      <a:pt x="117960" y="9422"/>
                    </a:lnTo>
                    <a:cubicBezTo>
                      <a:pt x="120698" y="7855"/>
                      <a:pt x="120676" y="5327"/>
                      <a:pt x="117910" y="3772"/>
                    </a:cubicBezTo>
                    <a:cubicBezTo>
                      <a:pt x="116529" y="2994"/>
                      <a:pt x="114725" y="2611"/>
                      <a:pt x="112925" y="2616"/>
                    </a:cubicBezTo>
                    <a:close/>
                  </a:path>
                </a:pathLst>
              </a:custGeom>
              <a:solidFill>
                <a:srgbClr val="893131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5" name="任意多边形: 形状 41">
                <a:extLst>
                  <a:ext uri="{FF2B5EF4-FFF2-40B4-BE49-F238E27FC236}">
                    <a16:creationId xmlns:a16="http://schemas.microsoft.com/office/drawing/2014/main" id="{1EACE96E-5225-41E1-7A6B-0A53CAA42FDC}"/>
                  </a:ext>
                </a:extLst>
              </p:cNvPr>
              <p:cNvSpPr/>
              <p:nvPr/>
            </p:nvSpPr>
            <p:spPr>
              <a:xfrm>
                <a:off x="842096" y="958712"/>
                <a:ext cx="518741" cy="15576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3611"/>
                    </a:lnTo>
                    <a:lnTo>
                      <a:pt x="39100" y="11000"/>
                    </a:lnTo>
                    <a:lnTo>
                      <a:pt x="50788" y="15788"/>
                    </a:lnTo>
                    <a:lnTo>
                      <a:pt x="25727" y="102750"/>
                    </a:lnTo>
                    <a:lnTo>
                      <a:pt x="60338" y="120000"/>
                    </a:lnTo>
                    <a:lnTo>
                      <a:pt x="94272" y="102750"/>
                    </a:lnTo>
                    <a:lnTo>
                      <a:pt x="69211" y="15788"/>
                    </a:lnTo>
                    <a:lnTo>
                      <a:pt x="80900" y="11000"/>
                    </a:lnTo>
                    <a:lnTo>
                      <a:pt x="120000" y="23611"/>
                    </a:lnTo>
                    <a:lnTo>
                      <a:pt x="120000" y="0"/>
                    </a:lnTo>
                    <a:lnTo>
                      <a:pt x="6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64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F90EE-3DF6-A012-8D58-3108B547B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7E2FD4F-7057-000E-FE67-8D9AF0E76E72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0004538E-17BD-BD07-F276-4915341D0066}"/>
              </a:ext>
            </a:extLst>
          </p:cNvPr>
          <p:cNvGrpSpPr/>
          <p:nvPr/>
        </p:nvGrpSpPr>
        <p:grpSpPr>
          <a:xfrm>
            <a:off x="695325" y="538983"/>
            <a:ext cx="4514217" cy="684803"/>
            <a:chOff x="1044763" y="311238"/>
            <a:chExt cx="6156409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475257D5-1681-8063-EE77-0A8BA11C50C6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6156409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737658BE-CD3E-0813-0FBC-41DC438067C9}"/>
                </a:ext>
              </a:extLst>
            </p:cNvPr>
            <p:cNvSpPr txBox="1"/>
            <p:nvPr/>
          </p:nvSpPr>
          <p:spPr>
            <a:xfrm>
              <a:off x="2115320" y="311238"/>
              <a:ext cx="5085852" cy="684803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动态机制与配置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2FE143AE-1AA8-99E3-37F3-2A04A6A48F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784B0523-8168-03D9-1D9A-E3DAC29BA7D5}"/>
              </a:ext>
            </a:extLst>
          </p:cNvPr>
          <p:cNvSpPr/>
          <p:nvPr/>
        </p:nvSpPr>
        <p:spPr>
          <a:xfrm>
            <a:off x="588361" y="503555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F752516-41BD-4B7D-C8FB-15CD11841867}"/>
              </a:ext>
            </a:extLst>
          </p:cNvPr>
          <p:cNvSpPr/>
          <p:nvPr/>
        </p:nvSpPr>
        <p:spPr>
          <a:xfrm>
            <a:off x="515971" y="346075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ABBFBEEC-A2DD-CE4F-06A3-7601D137853B}"/>
              </a:ext>
            </a:extLst>
          </p:cNvPr>
          <p:cNvSpPr/>
          <p:nvPr/>
        </p:nvSpPr>
        <p:spPr>
          <a:xfrm>
            <a:off x="588361" y="984250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F5BA5A6-BEE2-5861-7860-07A8974B62F8}"/>
              </a:ext>
            </a:extLst>
          </p:cNvPr>
          <p:cNvSpPr txBox="1"/>
          <p:nvPr/>
        </p:nvSpPr>
        <p:spPr>
          <a:xfrm>
            <a:off x="891603" y="1531115"/>
            <a:ext cx="10225211" cy="5013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全过程考核与双向流动机制</a:t>
            </a: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24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algn="just">
              <a:lnSpc>
                <a:spcPct val="150000"/>
              </a:lnSpc>
            </a:pP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每学年综合评价，优秀者获优先支持；不适应者经帮扶未达标可退出，转入原专业普通班；普通班优秀者可申请择优补充进入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marR="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</a:t>
            </a:r>
            <a:r>
              <a:rPr lang="zh-CN" altLang="en-US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配置：</a:t>
            </a:r>
            <a:endParaRPr lang="en-US" altLang="zh-CN" sz="24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algn="just">
              <a:lnSpc>
                <a:spcPct val="150000"/>
              </a:lnSpc>
            </a:pP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配备导师组（学业导师+项目导师），引导科研训练、竞赛、企业实践及创新项目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marR="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实践基地和实训平台：</a:t>
            </a:r>
            <a:endParaRPr lang="en-US" altLang="zh-CN" sz="24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lvl="0" algn="just">
              <a:lnSpc>
                <a:spcPct val="150000"/>
              </a:lnSpc>
            </a:pP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与360公司、大数据协会、数据局共建实践基地和实训平台，依托商学院实验平台保障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439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893B8-3727-0F11-8255-66D00632F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C38A9F0-8EE5-FB1B-B25E-B7ECB6642C56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242CBCEE-0A79-FCA8-A23B-466D68F93ECB}"/>
              </a:ext>
            </a:extLst>
          </p:cNvPr>
          <p:cNvGrpSpPr/>
          <p:nvPr/>
        </p:nvGrpSpPr>
        <p:grpSpPr>
          <a:xfrm>
            <a:off x="695325" y="538983"/>
            <a:ext cx="3528467" cy="684803"/>
            <a:chOff x="1044763" y="311238"/>
            <a:chExt cx="4812061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0D6BEB29-7CA4-0698-E4CF-C2DCA3B7132D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4812061" cy="1967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14F956B9-7419-189D-0296-DD20754E3F0B}"/>
                </a:ext>
              </a:extLst>
            </p:cNvPr>
            <p:cNvSpPr txBox="1"/>
            <p:nvPr/>
          </p:nvSpPr>
          <p:spPr>
            <a:xfrm>
              <a:off x="2115320" y="311238"/>
              <a:ext cx="2987151" cy="684803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未来发展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E05FD855-CAD9-7753-C8A7-A7583B0C32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52908997-B386-86EC-B46A-B851BEB4A389}"/>
              </a:ext>
            </a:extLst>
          </p:cNvPr>
          <p:cNvSpPr/>
          <p:nvPr/>
        </p:nvSpPr>
        <p:spPr>
          <a:xfrm>
            <a:off x="588361" y="503555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2F7BA129-87EC-1D37-956E-9B8A2653B23D}"/>
              </a:ext>
            </a:extLst>
          </p:cNvPr>
          <p:cNvSpPr/>
          <p:nvPr/>
        </p:nvSpPr>
        <p:spPr>
          <a:xfrm>
            <a:off x="515971" y="346075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115C50A-5C71-C6C0-FD19-56EBA2C93C18}"/>
              </a:ext>
            </a:extLst>
          </p:cNvPr>
          <p:cNvSpPr/>
          <p:nvPr/>
        </p:nvSpPr>
        <p:spPr>
          <a:xfrm>
            <a:off x="588361" y="984250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C4C6E7B-A12B-C7E3-4D14-E196F3921682}"/>
              </a:ext>
            </a:extLst>
          </p:cNvPr>
          <p:cNvSpPr txBox="1"/>
          <p:nvPr/>
        </p:nvSpPr>
        <p:spPr>
          <a:xfrm>
            <a:off x="997506" y="1671972"/>
            <a:ext cx="9455509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本特色班毕业生将具备极强的就业竞争力和广阔的学术深造潜力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4B1274C-BF76-6C85-A007-EB2624DCE350}"/>
              </a:ext>
            </a:extLst>
          </p:cNvPr>
          <p:cNvSpPr txBox="1"/>
          <p:nvPr/>
        </p:nvSpPr>
        <p:spPr>
          <a:xfrm>
            <a:off x="1990648" y="2568416"/>
            <a:ext cx="8641856" cy="3988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就业方向：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生可广泛就职于政府机关、事业单位及人工智能、互联网、金融、智能制造、新零售、智慧医疗、交通物流、教育传媒等核心产业，胜任数据分析师、智能决策支持专家、数字化运营经理、AI产品经理等关键岗位。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深造方向：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毕业生可继续深造，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选择在工商管理、管理科学与工程、应用经济学、金融学、人工智能等相关领域进行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科学研究。</a:t>
            </a:r>
            <a:endParaRPr lang="zh-CN" altLang="en-US" dirty="0"/>
          </a:p>
        </p:txBody>
      </p:sp>
      <p:pic>
        <p:nvPicPr>
          <p:cNvPr id="19" name="图形 13">
            <a:extLst>
              <a:ext uri="{FF2B5EF4-FFF2-40B4-BE49-F238E27FC236}">
                <a16:creationId xmlns:a16="http://schemas.microsoft.com/office/drawing/2014/main" id="{AA6C0921-4152-06EE-EC97-36CADAB7B9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459" y="2516694"/>
            <a:ext cx="1127333" cy="1127333"/>
          </a:xfrm>
          <a:prstGeom prst="rect">
            <a:avLst/>
          </a:prstGeom>
        </p:spPr>
      </p:pic>
      <p:pic>
        <p:nvPicPr>
          <p:cNvPr id="20" name="图形 29">
            <a:extLst>
              <a:ext uri="{FF2B5EF4-FFF2-40B4-BE49-F238E27FC236}">
                <a16:creationId xmlns:a16="http://schemas.microsoft.com/office/drawing/2014/main" id="{EFA3D37C-D2EF-B113-E078-B4DBBBD048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377" y="4842564"/>
            <a:ext cx="1384073" cy="112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62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215C8-8EF5-5A32-A229-242B3F93E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9E268810-D78B-8FCB-6870-C61722439BF0}"/>
              </a:ext>
            </a:extLst>
          </p:cNvPr>
          <p:cNvSpPr/>
          <p:nvPr/>
        </p:nvSpPr>
        <p:spPr>
          <a:xfrm>
            <a:off x="0" y="0"/>
            <a:ext cx="12525375" cy="6858000"/>
          </a:xfrm>
          <a:prstGeom prst="rect">
            <a:avLst/>
          </a:prstGeom>
          <a:solidFill>
            <a:srgbClr val="7F0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232854E-9371-7A28-14B0-19DD4CF9E971}"/>
              </a:ext>
            </a:extLst>
          </p:cNvPr>
          <p:cNvSpPr txBox="1"/>
          <p:nvPr/>
        </p:nvSpPr>
        <p:spPr>
          <a:xfrm>
            <a:off x="1" y="2420888"/>
            <a:ext cx="12525374" cy="2699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欢迎各位同学加入</a:t>
            </a:r>
            <a:endParaRPr lang="en-US" altLang="zh-CN" sz="6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6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大数据管理与应用特色班</a:t>
            </a:r>
            <a:endParaRPr lang="zh-CN" altLang="en-US" sz="6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微信图片_20260313133906_12_30">
            <a:extLst>
              <a:ext uri="{FF2B5EF4-FFF2-40B4-BE49-F238E27FC236}">
                <a16:creationId xmlns:a16="http://schemas.microsoft.com/office/drawing/2014/main" id="{BA5AFC40-AE0C-5FC7-917F-DD55157489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306" b="36402"/>
          <a:stretch>
            <a:fillRect/>
          </a:stretch>
        </p:blipFill>
        <p:spPr>
          <a:xfrm>
            <a:off x="4224020" y="876300"/>
            <a:ext cx="3837940" cy="143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4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97D74-6D36-1399-E291-6876E4379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594C396-C3DE-093C-99A2-E1218F916919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EACBAF9-5022-2E06-498F-8E05B4717AF0}"/>
              </a:ext>
            </a:extLst>
          </p:cNvPr>
          <p:cNvGrpSpPr/>
          <p:nvPr/>
        </p:nvGrpSpPr>
        <p:grpSpPr>
          <a:xfrm>
            <a:off x="695325" y="538983"/>
            <a:ext cx="3744491" cy="684803"/>
            <a:chOff x="1044763" y="311238"/>
            <a:chExt cx="5106670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DF67D865-1B32-BC01-79D8-F58E712D7784}"/>
                </a:ext>
              </a:extLst>
            </p:cNvPr>
            <p:cNvCxnSpPr/>
            <p:nvPr/>
          </p:nvCxnSpPr>
          <p:spPr>
            <a:xfrm flipV="1">
              <a:off x="1044763" y="969386"/>
              <a:ext cx="5106670" cy="6985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268F5640-9F63-126B-5DF2-86D5DFC411CF}"/>
                </a:ext>
              </a:extLst>
            </p:cNvPr>
            <p:cNvSpPr txBox="1"/>
            <p:nvPr/>
          </p:nvSpPr>
          <p:spPr>
            <a:xfrm>
              <a:off x="2115320" y="311238"/>
              <a:ext cx="2987151" cy="684803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培养定位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5FAF5F5B-F444-4DF8-632D-1D326E9FF04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235472E4-532A-BCB1-C3EE-934FE084CAE4}"/>
              </a:ext>
            </a:extLst>
          </p:cNvPr>
          <p:cNvSpPr/>
          <p:nvPr/>
        </p:nvSpPr>
        <p:spPr>
          <a:xfrm>
            <a:off x="588361" y="503555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F21B5247-A90F-F2AD-A7F7-4E62E4482908}"/>
              </a:ext>
            </a:extLst>
          </p:cNvPr>
          <p:cNvSpPr/>
          <p:nvPr/>
        </p:nvSpPr>
        <p:spPr>
          <a:xfrm>
            <a:off x="515971" y="346075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7755DBD-EF5F-0A48-384C-EA5AF1D0F7DA}"/>
              </a:ext>
            </a:extLst>
          </p:cNvPr>
          <p:cNvSpPr/>
          <p:nvPr/>
        </p:nvSpPr>
        <p:spPr>
          <a:xfrm>
            <a:off x="588361" y="984250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92AAA08-B6ED-E860-A23F-A7971B48AC58}"/>
              </a:ext>
            </a:extLst>
          </p:cNvPr>
          <p:cNvSpPr txBox="1"/>
          <p:nvPr/>
        </p:nvSpPr>
        <p:spPr>
          <a:xfrm>
            <a:off x="500714" y="1999304"/>
            <a:ext cx="11190572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2000"/>
              </a:spcAft>
            </a:pP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对接国家大数据与人工智能发展战略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依托商学院管理学底蕴，推动管理学、统计学、信息科学、数据科学与人工智能的跨学科交叉融合，培养数智化管理人才。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443F588-4C35-E6EB-E657-1229A7B840A9}"/>
              </a:ext>
            </a:extLst>
          </p:cNvPr>
          <p:cNvSpPr txBox="1"/>
          <p:nvPr/>
        </p:nvSpPr>
        <p:spPr>
          <a:xfrm>
            <a:off x="2903942" y="3321523"/>
            <a:ext cx="8592658" cy="279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知识结构：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“管理学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数据科学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人工智能”交叉融合</a:t>
            </a:r>
            <a:endParaRPr lang="en-US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能力塑造：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数据思维 · 建模能力 · 智能决策 · 数字化运营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发展方向：</a:t>
            </a:r>
            <a:r>
              <a:rPr lang="zh-CN" altLang="en-US" sz="24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互联网、金融、智能制造、新零售等核心产业 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数据分析师、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产品经理等关键岗位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政府机关、事业单位</a:t>
            </a: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学术深造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千图PPT彼岸天：ID 8661124库_组合 1">
            <a:extLst>
              <a:ext uri="{FF2B5EF4-FFF2-40B4-BE49-F238E27FC236}">
                <a16:creationId xmlns:a16="http://schemas.microsoft.com/office/drawing/2014/main" id="{78CC13B5-E0CF-50BE-6980-F7451AF3BB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13902" y="3692044"/>
            <a:ext cx="2113127" cy="2179429"/>
            <a:chOff x="1262113" y="2763192"/>
            <a:chExt cx="2874891" cy="30126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5B16FD6D-B7F0-8786-3FDE-608F9AAA4428}"/>
                </a:ext>
              </a:extLst>
            </p:cNvPr>
            <p:cNvGrpSpPr/>
            <p:nvPr/>
          </p:nvGrpSpPr>
          <p:grpSpPr>
            <a:xfrm>
              <a:off x="2583210" y="2763192"/>
              <a:ext cx="1553794" cy="3009939"/>
              <a:chOff x="2857500" y="2071688"/>
              <a:chExt cx="1253016" cy="2427287"/>
            </a:xfrm>
          </p:grpSpPr>
          <p:sp>
            <p:nvSpPr>
              <p:cNvPr id="17" name="任意多边形: 形状 42">
                <a:extLst>
                  <a:ext uri="{FF2B5EF4-FFF2-40B4-BE49-F238E27FC236}">
                    <a16:creationId xmlns:a16="http://schemas.microsoft.com/office/drawing/2014/main" id="{2016DE05-F9B5-C28E-9EA8-52DA28EBD021}"/>
                  </a:ext>
                </a:extLst>
              </p:cNvPr>
              <p:cNvSpPr/>
              <p:nvPr/>
            </p:nvSpPr>
            <p:spPr>
              <a:xfrm>
                <a:off x="3024188" y="3465512"/>
                <a:ext cx="914400" cy="10334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9653" y="115025"/>
                    </a:moveTo>
                    <a:lnTo>
                      <a:pt x="81086" y="6325"/>
                    </a:lnTo>
                    <a:lnTo>
                      <a:pt x="73526" y="6325"/>
                    </a:lnTo>
                    <a:lnTo>
                      <a:pt x="91907" y="58034"/>
                    </a:lnTo>
                    <a:lnTo>
                      <a:pt x="63606" y="58034"/>
                    </a:lnTo>
                    <a:lnTo>
                      <a:pt x="63606" y="3132"/>
                    </a:lnTo>
                    <a:lnTo>
                      <a:pt x="63606" y="3132"/>
                    </a:lnTo>
                    <a:lnTo>
                      <a:pt x="63537" y="2456"/>
                    </a:lnTo>
                    <a:lnTo>
                      <a:pt x="63260" y="1903"/>
                    </a:lnTo>
                    <a:lnTo>
                      <a:pt x="62982" y="1412"/>
                    </a:lnTo>
                    <a:lnTo>
                      <a:pt x="62566" y="921"/>
                    </a:lnTo>
                    <a:lnTo>
                      <a:pt x="62011" y="552"/>
                    </a:lnTo>
                    <a:lnTo>
                      <a:pt x="61387" y="245"/>
                    </a:lnTo>
                    <a:lnTo>
                      <a:pt x="60763" y="61"/>
                    </a:lnTo>
                    <a:lnTo>
                      <a:pt x="60069" y="0"/>
                    </a:lnTo>
                    <a:lnTo>
                      <a:pt x="60069" y="0"/>
                    </a:lnTo>
                    <a:lnTo>
                      <a:pt x="59306" y="61"/>
                    </a:lnTo>
                    <a:lnTo>
                      <a:pt x="58612" y="245"/>
                    </a:lnTo>
                    <a:lnTo>
                      <a:pt x="57988" y="552"/>
                    </a:lnTo>
                    <a:lnTo>
                      <a:pt x="57433" y="921"/>
                    </a:lnTo>
                    <a:lnTo>
                      <a:pt x="57017" y="1412"/>
                    </a:lnTo>
                    <a:lnTo>
                      <a:pt x="56739" y="1903"/>
                    </a:lnTo>
                    <a:lnTo>
                      <a:pt x="56462" y="2456"/>
                    </a:lnTo>
                    <a:lnTo>
                      <a:pt x="56393" y="3132"/>
                    </a:lnTo>
                    <a:lnTo>
                      <a:pt x="56393" y="58034"/>
                    </a:lnTo>
                    <a:lnTo>
                      <a:pt x="28092" y="58034"/>
                    </a:lnTo>
                    <a:lnTo>
                      <a:pt x="46473" y="6325"/>
                    </a:lnTo>
                    <a:lnTo>
                      <a:pt x="38913" y="6325"/>
                    </a:lnTo>
                    <a:lnTo>
                      <a:pt x="346" y="115025"/>
                    </a:lnTo>
                    <a:lnTo>
                      <a:pt x="346" y="115025"/>
                    </a:lnTo>
                    <a:lnTo>
                      <a:pt x="69" y="116069"/>
                    </a:lnTo>
                    <a:lnTo>
                      <a:pt x="0" y="116929"/>
                    </a:lnTo>
                    <a:lnTo>
                      <a:pt x="138" y="117727"/>
                    </a:lnTo>
                    <a:lnTo>
                      <a:pt x="416" y="118341"/>
                    </a:lnTo>
                    <a:lnTo>
                      <a:pt x="832" y="118894"/>
                    </a:lnTo>
                    <a:lnTo>
                      <a:pt x="1317" y="119324"/>
                    </a:lnTo>
                    <a:lnTo>
                      <a:pt x="1872" y="119631"/>
                    </a:lnTo>
                    <a:lnTo>
                      <a:pt x="2427" y="119877"/>
                    </a:lnTo>
                    <a:lnTo>
                      <a:pt x="3052" y="120000"/>
                    </a:lnTo>
                    <a:lnTo>
                      <a:pt x="3815" y="119938"/>
                    </a:lnTo>
                    <a:lnTo>
                      <a:pt x="4439" y="119754"/>
                    </a:lnTo>
                    <a:lnTo>
                      <a:pt x="5063" y="119508"/>
                    </a:lnTo>
                    <a:lnTo>
                      <a:pt x="5757" y="119078"/>
                    </a:lnTo>
                    <a:lnTo>
                      <a:pt x="6312" y="118464"/>
                    </a:lnTo>
                    <a:lnTo>
                      <a:pt x="6797" y="117789"/>
                    </a:lnTo>
                    <a:lnTo>
                      <a:pt x="7144" y="116990"/>
                    </a:lnTo>
                    <a:lnTo>
                      <a:pt x="25803" y="64421"/>
                    </a:lnTo>
                    <a:lnTo>
                      <a:pt x="56393" y="64421"/>
                    </a:lnTo>
                    <a:lnTo>
                      <a:pt x="56393" y="87758"/>
                    </a:lnTo>
                    <a:lnTo>
                      <a:pt x="56393" y="87758"/>
                    </a:lnTo>
                    <a:lnTo>
                      <a:pt x="56462" y="88372"/>
                    </a:lnTo>
                    <a:lnTo>
                      <a:pt x="56739" y="88986"/>
                    </a:lnTo>
                    <a:lnTo>
                      <a:pt x="57017" y="89539"/>
                    </a:lnTo>
                    <a:lnTo>
                      <a:pt x="57433" y="89969"/>
                    </a:lnTo>
                    <a:lnTo>
                      <a:pt x="57988" y="90399"/>
                    </a:lnTo>
                    <a:lnTo>
                      <a:pt x="58612" y="90706"/>
                    </a:lnTo>
                    <a:lnTo>
                      <a:pt x="59306" y="90890"/>
                    </a:lnTo>
                    <a:lnTo>
                      <a:pt x="60069" y="90890"/>
                    </a:lnTo>
                    <a:lnTo>
                      <a:pt x="60069" y="90890"/>
                    </a:lnTo>
                    <a:lnTo>
                      <a:pt x="60763" y="90890"/>
                    </a:lnTo>
                    <a:lnTo>
                      <a:pt x="61387" y="90706"/>
                    </a:lnTo>
                    <a:lnTo>
                      <a:pt x="62011" y="90399"/>
                    </a:lnTo>
                    <a:lnTo>
                      <a:pt x="62566" y="89969"/>
                    </a:lnTo>
                    <a:lnTo>
                      <a:pt x="62982" y="89539"/>
                    </a:lnTo>
                    <a:lnTo>
                      <a:pt x="63260" y="88986"/>
                    </a:lnTo>
                    <a:lnTo>
                      <a:pt x="63537" y="88372"/>
                    </a:lnTo>
                    <a:lnTo>
                      <a:pt x="63606" y="87758"/>
                    </a:lnTo>
                    <a:lnTo>
                      <a:pt x="63606" y="64421"/>
                    </a:lnTo>
                    <a:lnTo>
                      <a:pt x="94196" y="64421"/>
                    </a:lnTo>
                    <a:lnTo>
                      <a:pt x="112855" y="116990"/>
                    </a:lnTo>
                    <a:lnTo>
                      <a:pt x="112855" y="116990"/>
                    </a:lnTo>
                    <a:lnTo>
                      <a:pt x="113202" y="117727"/>
                    </a:lnTo>
                    <a:lnTo>
                      <a:pt x="113687" y="118280"/>
                    </a:lnTo>
                    <a:lnTo>
                      <a:pt x="114173" y="118771"/>
                    </a:lnTo>
                    <a:lnTo>
                      <a:pt x="114797" y="119078"/>
                    </a:lnTo>
                    <a:lnTo>
                      <a:pt x="115491" y="119324"/>
                    </a:lnTo>
                    <a:lnTo>
                      <a:pt x="116115" y="119447"/>
                    </a:lnTo>
                    <a:lnTo>
                      <a:pt x="116878" y="119447"/>
                    </a:lnTo>
                    <a:lnTo>
                      <a:pt x="117502" y="119324"/>
                    </a:lnTo>
                    <a:lnTo>
                      <a:pt x="118127" y="119140"/>
                    </a:lnTo>
                    <a:lnTo>
                      <a:pt x="118682" y="118833"/>
                    </a:lnTo>
                    <a:lnTo>
                      <a:pt x="119167" y="118403"/>
                    </a:lnTo>
                    <a:lnTo>
                      <a:pt x="119583" y="117911"/>
                    </a:lnTo>
                    <a:lnTo>
                      <a:pt x="119861" y="117359"/>
                    </a:lnTo>
                    <a:lnTo>
                      <a:pt x="120000" y="116683"/>
                    </a:lnTo>
                    <a:lnTo>
                      <a:pt x="119930" y="115885"/>
                    </a:lnTo>
                    <a:lnTo>
                      <a:pt x="119653" y="115025"/>
                    </a:lnTo>
                    <a:lnTo>
                      <a:pt x="119653" y="11502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9202402-0AB5-E8A2-017F-BE114F7FF9EC}"/>
                  </a:ext>
                </a:extLst>
              </p:cNvPr>
              <p:cNvSpPr/>
              <p:nvPr/>
            </p:nvSpPr>
            <p:spPr>
              <a:xfrm>
                <a:off x="2916716" y="2146375"/>
                <a:ext cx="1193800" cy="139858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3F452AFD-21DC-57C0-E45A-FBAE407C3784}"/>
                  </a:ext>
                </a:extLst>
              </p:cNvPr>
              <p:cNvGrpSpPr/>
              <p:nvPr/>
            </p:nvGrpSpPr>
            <p:grpSpPr>
              <a:xfrm>
                <a:off x="2987675" y="2508250"/>
                <a:ext cx="450850" cy="293688"/>
                <a:chOff x="2987675" y="2508250"/>
                <a:chExt cx="450850" cy="293688"/>
              </a:xfrm>
            </p:grpSpPr>
            <p:sp>
              <p:nvSpPr>
                <p:cNvPr id="42" name="矩形 41">
                  <a:extLst>
                    <a:ext uri="{FF2B5EF4-FFF2-40B4-BE49-F238E27FC236}">
                      <a16:creationId xmlns:a16="http://schemas.microsoft.com/office/drawing/2014/main" id="{0B989073-02F7-7933-6CB4-5ADABD3C1C27}"/>
                    </a:ext>
                  </a:extLst>
                </p:cNvPr>
                <p:cNvSpPr/>
                <p:nvPr/>
              </p:nvSpPr>
              <p:spPr>
                <a:xfrm>
                  <a:off x="2987675" y="2647950"/>
                  <a:ext cx="450850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3" name="矩形 42">
                  <a:extLst>
                    <a:ext uri="{FF2B5EF4-FFF2-40B4-BE49-F238E27FC236}">
                      <a16:creationId xmlns:a16="http://schemas.microsoft.com/office/drawing/2014/main" id="{B85E8B57-A8E6-FAAC-93E2-83128F6306B4}"/>
                    </a:ext>
                  </a:extLst>
                </p:cNvPr>
                <p:cNvSpPr/>
                <p:nvPr/>
              </p:nvSpPr>
              <p:spPr>
                <a:xfrm>
                  <a:off x="2987675" y="2682875"/>
                  <a:ext cx="450850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4" name="矩形 43">
                  <a:extLst>
                    <a:ext uri="{FF2B5EF4-FFF2-40B4-BE49-F238E27FC236}">
                      <a16:creationId xmlns:a16="http://schemas.microsoft.com/office/drawing/2014/main" id="{78CE2A44-A0C9-D5F8-9464-D9E57DCA911A}"/>
                    </a:ext>
                  </a:extLst>
                </p:cNvPr>
                <p:cNvSpPr/>
                <p:nvPr/>
              </p:nvSpPr>
              <p:spPr>
                <a:xfrm>
                  <a:off x="2987675" y="2717800"/>
                  <a:ext cx="450850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5" name="矩形 44">
                  <a:extLst>
                    <a:ext uri="{FF2B5EF4-FFF2-40B4-BE49-F238E27FC236}">
                      <a16:creationId xmlns:a16="http://schemas.microsoft.com/office/drawing/2014/main" id="{1D80C8EB-D8AF-18B0-AB0C-8FB6FD5D7604}"/>
                    </a:ext>
                  </a:extLst>
                </p:cNvPr>
                <p:cNvSpPr/>
                <p:nvPr/>
              </p:nvSpPr>
              <p:spPr>
                <a:xfrm>
                  <a:off x="2987675" y="2752725"/>
                  <a:ext cx="450850" cy="14288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6" name="矩形 45">
                  <a:extLst>
                    <a:ext uri="{FF2B5EF4-FFF2-40B4-BE49-F238E27FC236}">
                      <a16:creationId xmlns:a16="http://schemas.microsoft.com/office/drawing/2014/main" id="{F6FC479A-5CD4-FF3B-750E-711A0218A370}"/>
                    </a:ext>
                  </a:extLst>
                </p:cNvPr>
                <p:cNvSpPr/>
                <p:nvPr/>
              </p:nvSpPr>
              <p:spPr>
                <a:xfrm>
                  <a:off x="2987675" y="2786063"/>
                  <a:ext cx="450850" cy="15875"/>
                </a:xfrm>
                <a:prstGeom prst="rect">
                  <a:avLst/>
                </a:prstGeom>
                <a:solidFill>
                  <a:srgbClr val="5F346C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7" name="矩形 46">
                  <a:extLst>
                    <a:ext uri="{FF2B5EF4-FFF2-40B4-BE49-F238E27FC236}">
                      <a16:creationId xmlns:a16="http://schemas.microsoft.com/office/drawing/2014/main" id="{BBED5B2C-232E-0055-DE4F-451825B3BF33}"/>
                    </a:ext>
                  </a:extLst>
                </p:cNvPr>
                <p:cNvSpPr/>
                <p:nvPr/>
              </p:nvSpPr>
              <p:spPr>
                <a:xfrm>
                  <a:off x="2987675" y="2508250"/>
                  <a:ext cx="450850" cy="82550"/>
                </a:xfrm>
                <a:prstGeom prst="rect">
                  <a:avLst/>
                </a:prstGeom>
                <a:solidFill>
                  <a:srgbClr val="D89393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</p:grpSp>
          <p:sp>
            <p:nvSpPr>
              <p:cNvPr id="20" name="任意多边形: 形状 45">
                <a:extLst>
                  <a:ext uri="{FF2B5EF4-FFF2-40B4-BE49-F238E27FC236}">
                    <a16:creationId xmlns:a16="http://schemas.microsoft.com/office/drawing/2014/main" id="{240707AB-8C4D-46C6-F279-FC66309A032C}"/>
                  </a:ext>
                </a:extLst>
              </p:cNvPr>
              <p:cNvSpPr/>
              <p:nvPr/>
            </p:nvSpPr>
            <p:spPr>
              <a:xfrm>
                <a:off x="2857500" y="2071688"/>
                <a:ext cx="1247774" cy="145256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7404" y="0"/>
                    </a:moveTo>
                    <a:lnTo>
                      <a:pt x="60050" y="0"/>
                    </a:lnTo>
                    <a:lnTo>
                      <a:pt x="2595" y="0"/>
                    </a:lnTo>
                    <a:lnTo>
                      <a:pt x="0" y="0"/>
                    </a:lnTo>
                    <a:lnTo>
                      <a:pt x="0" y="2229"/>
                    </a:lnTo>
                    <a:lnTo>
                      <a:pt x="0" y="117726"/>
                    </a:lnTo>
                    <a:lnTo>
                      <a:pt x="0" y="120000"/>
                    </a:lnTo>
                    <a:lnTo>
                      <a:pt x="2595" y="120000"/>
                    </a:lnTo>
                    <a:lnTo>
                      <a:pt x="60050" y="120000"/>
                    </a:lnTo>
                    <a:lnTo>
                      <a:pt x="117404" y="120000"/>
                    </a:lnTo>
                    <a:lnTo>
                      <a:pt x="120000" y="120000"/>
                    </a:lnTo>
                    <a:lnTo>
                      <a:pt x="120000" y="117726"/>
                    </a:lnTo>
                    <a:lnTo>
                      <a:pt x="120000" y="2229"/>
                    </a:lnTo>
                    <a:lnTo>
                      <a:pt x="120000" y="0"/>
                    </a:lnTo>
                    <a:lnTo>
                      <a:pt x="117404" y="0"/>
                    </a:lnTo>
                    <a:close/>
                    <a:moveTo>
                      <a:pt x="60050" y="115497"/>
                    </a:moveTo>
                    <a:lnTo>
                      <a:pt x="5241" y="115497"/>
                    </a:lnTo>
                    <a:lnTo>
                      <a:pt x="5241" y="20371"/>
                    </a:lnTo>
                    <a:lnTo>
                      <a:pt x="114758" y="20371"/>
                    </a:lnTo>
                    <a:lnTo>
                      <a:pt x="114758" y="115497"/>
                    </a:lnTo>
                    <a:lnTo>
                      <a:pt x="60050" y="115497"/>
                    </a:lnTo>
                    <a:close/>
                  </a:path>
                </a:pathLst>
              </a:custGeom>
              <a:solidFill>
                <a:srgbClr val="612222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1" name="任意多边形: 形状 46">
                <a:extLst>
                  <a:ext uri="{FF2B5EF4-FFF2-40B4-BE49-F238E27FC236}">
                    <a16:creationId xmlns:a16="http://schemas.microsoft.com/office/drawing/2014/main" id="{EABF0698-CADF-A9F1-56B5-78E738E52E00}"/>
                  </a:ext>
                </a:extLst>
              </p:cNvPr>
              <p:cNvSpPr/>
              <p:nvPr/>
            </p:nvSpPr>
            <p:spPr>
              <a:xfrm>
                <a:off x="3914775" y="3309937"/>
                <a:ext cx="136524" cy="160337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BF7B1CF2-2FB6-2638-7DC1-9917FA31A6CF}"/>
                  </a:ext>
                </a:extLst>
              </p:cNvPr>
              <p:cNvGrpSpPr/>
              <p:nvPr/>
            </p:nvGrpSpPr>
            <p:grpSpPr>
              <a:xfrm>
                <a:off x="3508375" y="3036888"/>
                <a:ext cx="453129" cy="293688"/>
                <a:chOff x="3508375" y="3036888"/>
                <a:chExt cx="453129" cy="293688"/>
              </a:xfrm>
            </p:grpSpPr>
            <p:sp>
              <p:nvSpPr>
                <p:cNvPr id="36" name="矩形 35">
                  <a:extLst>
                    <a:ext uri="{FF2B5EF4-FFF2-40B4-BE49-F238E27FC236}">
                      <a16:creationId xmlns:a16="http://schemas.microsoft.com/office/drawing/2014/main" id="{04C0939D-880C-53D1-91A2-E4A1EF769F80}"/>
                    </a:ext>
                  </a:extLst>
                </p:cNvPr>
                <p:cNvSpPr/>
                <p:nvPr/>
              </p:nvSpPr>
              <p:spPr>
                <a:xfrm>
                  <a:off x="3512242" y="3159295"/>
                  <a:ext cx="449262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7" name="矩形 36">
                  <a:extLst>
                    <a:ext uri="{FF2B5EF4-FFF2-40B4-BE49-F238E27FC236}">
                      <a16:creationId xmlns:a16="http://schemas.microsoft.com/office/drawing/2014/main" id="{BF69B0BE-48AD-0885-D5C1-F9D3CA2F7DEF}"/>
                    </a:ext>
                  </a:extLst>
                </p:cNvPr>
                <p:cNvSpPr/>
                <p:nvPr/>
              </p:nvSpPr>
              <p:spPr>
                <a:xfrm>
                  <a:off x="3508375" y="3211513"/>
                  <a:ext cx="449262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8" name="矩形 37">
                  <a:extLst>
                    <a:ext uri="{FF2B5EF4-FFF2-40B4-BE49-F238E27FC236}">
                      <a16:creationId xmlns:a16="http://schemas.microsoft.com/office/drawing/2014/main" id="{26C62A50-3BB5-7B7E-BEA2-F3166C16D76E}"/>
                    </a:ext>
                  </a:extLst>
                </p:cNvPr>
                <p:cNvSpPr/>
                <p:nvPr/>
              </p:nvSpPr>
              <p:spPr>
                <a:xfrm>
                  <a:off x="3508375" y="3246438"/>
                  <a:ext cx="449262" cy="15875"/>
                </a:xfrm>
                <a:prstGeom prst="rect">
                  <a:avLst/>
                </a:prstGeom>
                <a:solidFill>
                  <a:srgbClr val="5F346C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9" name="矩形 38">
                  <a:extLst>
                    <a:ext uri="{FF2B5EF4-FFF2-40B4-BE49-F238E27FC236}">
                      <a16:creationId xmlns:a16="http://schemas.microsoft.com/office/drawing/2014/main" id="{9D973361-CC44-7436-BA2E-CB4078CBFF13}"/>
                    </a:ext>
                  </a:extLst>
                </p:cNvPr>
                <p:cNvSpPr/>
                <p:nvPr/>
              </p:nvSpPr>
              <p:spPr>
                <a:xfrm>
                  <a:off x="3508375" y="3281362"/>
                  <a:ext cx="449262" cy="15875"/>
                </a:xfrm>
                <a:prstGeom prst="rect">
                  <a:avLst/>
                </a:prstGeom>
                <a:solidFill>
                  <a:srgbClr val="282238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0" name="矩形 39">
                  <a:extLst>
                    <a:ext uri="{FF2B5EF4-FFF2-40B4-BE49-F238E27FC236}">
                      <a16:creationId xmlns:a16="http://schemas.microsoft.com/office/drawing/2014/main" id="{E047C3EA-BB90-5C0C-9892-86D0B28264DF}"/>
                    </a:ext>
                  </a:extLst>
                </p:cNvPr>
                <p:cNvSpPr/>
                <p:nvPr/>
              </p:nvSpPr>
              <p:spPr>
                <a:xfrm>
                  <a:off x="3508375" y="3314701"/>
                  <a:ext cx="449262" cy="15875"/>
                </a:xfrm>
                <a:prstGeom prst="rect">
                  <a:avLst/>
                </a:prstGeom>
                <a:solidFill>
                  <a:srgbClr val="5F346C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1" name="矩形 40">
                  <a:extLst>
                    <a:ext uri="{FF2B5EF4-FFF2-40B4-BE49-F238E27FC236}">
                      <a16:creationId xmlns:a16="http://schemas.microsoft.com/office/drawing/2014/main" id="{41F4B8ED-FFB2-E8E3-0F9F-ED17AC7C34E7}"/>
                    </a:ext>
                  </a:extLst>
                </p:cNvPr>
                <p:cNvSpPr/>
                <p:nvPr/>
              </p:nvSpPr>
              <p:spPr>
                <a:xfrm>
                  <a:off x="3508375" y="3036888"/>
                  <a:ext cx="449262" cy="84138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 defTabSz="609600"/>
                  <a:endParaRPr dirty="0">
                    <a:solidFill>
                      <a:srgbClr val="00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sym typeface="思源黑体 CN Normal" panose="020B0400000000000000" pitchFamily="34" charset="-122"/>
                  </a:endParaRPr>
                </a:p>
              </p:txBody>
            </p:sp>
          </p:grpSp>
          <p:sp>
            <p:nvSpPr>
              <p:cNvPr id="23" name="任意多边形: 形状 48">
                <a:extLst>
                  <a:ext uri="{FF2B5EF4-FFF2-40B4-BE49-F238E27FC236}">
                    <a16:creationId xmlns:a16="http://schemas.microsoft.com/office/drawing/2014/main" id="{C032DD70-8D56-E2CB-0E9B-C7FFB83FBEF1}"/>
                  </a:ext>
                </a:extLst>
              </p:cNvPr>
              <p:cNvSpPr/>
              <p:nvPr/>
            </p:nvSpPr>
            <p:spPr>
              <a:xfrm>
                <a:off x="3890962" y="3300412"/>
                <a:ext cx="160337" cy="169863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6018"/>
                    </a:moveTo>
                    <a:lnTo>
                      <a:pt x="18278" y="120000"/>
                    </a:lnTo>
                    <a:lnTo>
                      <a:pt x="18278" y="120000"/>
                    </a:lnTo>
                    <a:lnTo>
                      <a:pt x="19867" y="112476"/>
                    </a:lnTo>
                    <a:lnTo>
                      <a:pt x="21456" y="104952"/>
                    </a:lnTo>
                    <a:lnTo>
                      <a:pt x="22649" y="97429"/>
                    </a:lnTo>
                    <a:lnTo>
                      <a:pt x="23046" y="89905"/>
                    </a:lnTo>
                    <a:lnTo>
                      <a:pt x="23841" y="82382"/>
                    </a:lnTo>
                    <a:lnTo>
                      <a:pt x="23841" y="74482"/>
                    </a:lnTo>
                    <a:lnTo>
                      <a:pt x="23046" y="67335"/>
                    </a:lnTo>
                    <a:lnTo>
                      <a:pt x="22649" y="59811"/>
                    </a:lnTo>
                    <a:lnTo>
                      <a:pt x="21456" y="52288"/>
                    </a:lnTo>
                    <a:lnTo>
                      <a:pt x="19470" y="44764"/>
                    </a:lnTo>
                    <a:lnTo>
                      <a:pt x="17483" y="37241"/>
                    </a:lnTo>
                    <a:lnTo>
                      <a:pt x="14701" y="29717"/>
                    </a:lnTo>
                    <a:lnTo>
                      <a:pt x="11920" y="22570"/>
                    </a:lnTo>
                    <a:lnTo>
                      <a:pt x="8344" y="15047"/>
                    </a:lnTo>
                    <a:lnTo>
                      <a:pt x="4768" y="752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152" y="4514"/>
                    </a:lnTo>
                    <a:lnTo>
                      <a:pt x="14304" y="8275"/>
                    </a:lnTo>
                    <a:lnTo>
                      <a:pt x="21854" y="11285"/>
                    </a:lnTo>
                    <a:lnTo>
                      <a:pt x="28609" y="14670"/>
                    </a:lnTo>
                    <a:lnTo>
                      <a:pt x="36158" y="16551"/>
                    </a:lnTo>
                    <a:lnTo>
                      <a:pt x="43708" y="18056"/>
                    </a:lnTo>
                    <a:lnTo>
                      <a:pt x="50860" y="19184"/>
                    </a:lnTo>
                    <a:lnTo>
                      <a:pt x="58410" y="19937"/>
                    </a:lnTo>
                    <a:lnTo>
                      <a:pt x="66357" y="19937"/>
                    </a:lnTo>
                    <a:lnTo>
                      <a:pt x="73907" y="19184"/>
                    </a:lnTo>
                    <a:lnTo>
                      <a:pt x="81456" y="18056"/>
                    </a:lnTo>
                    <a:lnTo>
                      <a:pt x="89006" y="16551"/>
                    </a:lnTo>
                    <a:lnTo>
                      <a:pt x="96953" y="15047"/>
                    </a:lnTo>
                    <a:lnTo>
                      <a:pt x="104503" y="12413"/>
                    </a:lnTo>
                    <a:lnTo>
                      <a:pt x="112052" y="9780"/>
                    </a:lnTo>
                    <a:lnTo>
                      <a:pt x="120000" y="6018"/>
                    </a:lnTo>
                    <a:lnTo>
                      <a:pt x="120000" y="601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4" name="任意多边形: 形状 49">
                <a:extLst>
                  <a:ext uri="{FF2B5EF4-FFF2-40B4-BE49-F238E27FC236}">
                    <a16:creationId xmlns:a16="http://schemas.microsoft.com/office/drawing/2014/main" id="{6A533F01-4A35-C486-F323-1EFF090802AB}"/>
                  </a:ext>
                </a:extLst>
              </p:cNvPr>
              <p:cNvSpPr/>
              <p:nvPr/>
            </p:nvSpPr>
            <p:spPr>
              <a:xfrm>
                <a:off x="3009900" y="3003550"/>
                <a:ext cx="381000" cy="3810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60083" y="0"/>
                    </a:moveTo>
                    <a:lnTo>
                      <a:pt x="60083" y="0"/>
                    </a:lnTo>
                    <a:lnTo>
                      <a:pt x="56920" y="0"/>
                    </a:lnTo>
                    <a:lnTo>
                      <a:pt x="53758" y="332"/>
                    </a:lnTo>
                    <a:lnTo>
                      <a:pt x="50929" y="665"/>
                    </a:lnTo>
                    <a:lnTo>
                      <a:pt x="47933" y="1165"/>
                    </a:lnTo>
                    <a:lnTo>
                      <a:pt x="45104" y="1830"/>
                    </a:lnTo>
                    <a:lnTo>
                      <a:pt x="42108" y="2662"/>
                    </a:lnTo>
                    <a:lnTo>
                      <a:pt x="39445" y="3661"/>
                    </a:lnTo>
                    <a:lnTo>
                      <a:pt x="36615" y="4660"/>
                    </a:lnTo>
                    <a:lnTo>
                      <a:pt x="33952" y="5991"/>
                    </a:lnTo>
                    <a:lnTo>
                      <a:pt x="31289" y="7156"/>
                    </a:lnTo>
                    <a:lnTo>
                      <a:pt x="28959" y="8654"/>
                    </a:lnTo>
                    <a:lnTo>
                      <a:pt x="26463" y="10319"/>
                    </a:lnTo>
                    <a:lnTo>
                      <a:pt x="24133" y="11816"/>
                    </a:lnTo>
                    <a:lnTo>
                      <a:pt x="21803" y="13814"/>
                    </a:lnTo>
                    <a:lnTo>
                      <a:pt x="19639" y="15478"/>
                    </a:lnTo>
                    <a:lnTo>
                      <a:pt x="17475" y="17642"/>
                    </a:lnTo>
                    <a:lnTo>
                      <a:pt x="15644" y="19639"/>
                    </a:lnTo>
                    <a:lnTo>
                      <a:pt x="13647" y="21969"/>
                    </a:lnTo>
                    <a:lnTo>
                      <a:pt x="11816" y="23966"/>
                    </a:lnTo>
                    <a:lnTo>
                      <a:pt x="10152" y="26296"/>
                    </a:lnTo>
                    <a:lnTo>
                      <a:pt x="8654" y="28959"/>
                    </a:lnTo>
                    <a:lnTo>
                      <a:pt x="7156" y="31456"/>
                    </a:lnTo>
                    <a:lnTo>
                      <a:pt x="5825" y="33952"/>
                    </a:lnTo>
                    <a:lnTo>
                      <a:pt x="4660" y="36615"/>
                    </a:lnTo>
                    <a:lnTo>
                      <a:pt x="3495" y="39445"/>
                    </a:lnTo>
                    <a:lnTo>
                      <a:pt x="2829" y="42108"/>
                    </a:lnTo>
                    <a:lnTo>
                      <a:pt x="1830" y="44937"/>
                    </a:lnTo>
                    <a:lnTo>
                      <a:pt x="1165" y="47933"/>
                    </a:lnTo>
                    <a:lnTo>
                      <a:pt x="665" y="50762"/>
                    </a:lnTo>
                    <a:lnTo>
                      <a:pt x="166" y="53925"/>
                    </a:lnTo>
                    <a:lnTo>
                      <a:pt x="0" y="56920"/>
                    </a:lnTo>
                    <a:lnTo>
                      <a:pt x="0" y="59916"/>
                    </a:lnTo>
                    <a:lnTo>
                      <a:pt x="0" y="59916"/>
                    </a:lnTo>
                    <a:lnTo>
                      <a:pt x="0" y="63079"/>
                    </a:lnTo>
                    <a:lnTo>
                      <a:pt x="166" y="66241"/>
                    </a:lnTo>
                    <a:lnTo>
                      <a:pt x="665" y="69070"/>
                    </a:lnTo>
                    <a:lnTo>
                      <a:pt x="1165" y="72066"/>
                    </a:lnTo>
                    <a:lnTo>
                      <a:pt x="1830" y="74895"/>
                    </a:lnTo>
                    <a:lnTo>
                      <a:pt x="2829" y="77891"/>
                    </a:lnTo>
                    <a:lnTo>
                      <a:pt x="3495" y="80554"/>
                    </a:lnTo>
                    <a:lnTo>
                      <a:pt x="4660" y="83217"/>
                    </a:lnTo>
                    <a:lnTo>
                      <a:pt x="5825" y="86047"/>
                    </a:lnTo>
                    <a:lnTo>
                      <a:pt x="7156" y="88710"/>
                    </a:lnTo>
                    <a:lnTo>
                      <a:pt x="8654" y="91040"/>
                    </a:lnTo>
                    <a:lnTo>
                      <a:pt x="10152" y="93536"/>
                    </a:lnTo>
                    <a:lnTo>
                      <a:pt x="11816" y="95866"/>
                    </a:lnTo>
                    <a:lnTo>
                      <a:pt x="13647" y="98196"/>
                    </a:lnTo>
                    <a:lnTo>
                      <a:pt x="15644" y="100360"/>
                    </a:lnTo>
                    <a:lnTo>
                      <a:pt x="17475" y="102524"/>
                    </a:lnTo>
                    <a:lnTo>
                      <a:pt x="19639" y="104355"/>
                    </a:lnTo>
                    <a:lnTo>
                      <a:pt x="21803" y="106352"/>
                    </a:lnTo>
                    <a:lnTo>
                      <a:pt x="24133" y="108183"/>
                    </a:lnTo>
                    <a:lnTo>
                      <a:pt x="26463" y="109680"/>
                    </a:lnTo>
                    <a:lnTo>
                      <a:pt x="28959" y="111345"/>
                    </a:lnTo>
                    <a:lnTo>
                      <a:pt x="31289" y="112843"/>
                    </a:lnTo>
                    <a:lnTo>
                      <a:pt x="33952" y="114174"/>
                    </a:lnTo>
                    <a:lnTo>
                      <a:pt x="36615" y="115339"/>
                    </a:lnTo>
                    <a:lnTo>
                      <a:pt x="39445" y="116504"/>
                    </a:lnTo>
                    <a:lnTo>
                      <a:pt x="42108" y="117170"/>
                    </a:lnTo>
                    <a:lnTo>
                      <a:pt x="45104" y="118169"/>
                    </a:lnTo>
                    <a:lnTo>
                      <a:pt x="47933" y="118834"/>
                    </a:lnTo>
                    <a:lnTo>
                      <a:pt x="50929" y="119334"/>
                    </a:lnTo>
                    <a:lnTo>
                      <a:pt x="53758" y="119833"/>
                    </a:lnTo>
                    <a:lnTo>
                      <a:pt x="56920" y="120000"/>
                    </a:lnTo>
                    <a:lnTo>
                      <a:pt x="60083" y="120000"/>
                    </a:lnTo>
                    <a:lnTo>
                      <a:pt x="60083" y="120000"/>
                    </a:lnTo>
                    <a:lnTo>
                      <a:pt x="63079" y="120000"/>
                    </a:lnTo>
                    <a:lnTo>
                      <a:pt x="66074" y="119833"/>
                    </a:lnTo>
                    <a:lnTo>
                      <a:pt x="69237" y="119334"/>
                    </a:lnTo>
                    <a:lnTo>
                      <a:pt x="72066" y="118834"/>
                    </a:lnTo>
                    <a:lnTo>
                      <a:pt x="75062" y="118169"/>
                    </a:lnTo>
                    <a:lnTo>
                      <a:pt x="77891" y="117170"/>
                    </a:lnTo>
                    <a:lnTo>
                      <a:pt x="80554" y="116504"/>
                    </a:lnTo>
                    <a:lnTo>
                      <a:pt x="83384" y="115339"/>
                    </a:lnTo>
                    <a:lnTo>
                      <a:pt x="86047" y="114174"/>
                    </a:lnTo>
                    <a:lnTo>
                      <a:pt x="88543" y="112843"/>
                    </a:lnTo>
                    <a:lnTo>
                      <a:pt x="91040" y="111345"/>
                    </a:lnTo>
                    <a:lnTo>
                      <a:pt x="93703" y="109680"/>
                    </a:lnTo>
                    <a:lnTo>
                      <a:pt x="96033" y="108183"/>
                    </a:lnTo>
                    <a:lnTo>
                      <a:pt x="98030" y="106352"/>
                    </a:lnTo>
                    <a:lnTo>
                      <a:pt x="100360" y="104355"/>
                    </a:lnTo>
                    <a:lnTo>
                      <a:pt x="102357" y="102524"/>
                    </a:lnTo>
                    <a:lnTo>
                      <a:pt x="104521" y="100360"/>
                    </a:lnTo>
                    <a:lnTo>
                      <a:pt x="106185" y="98196"/>
                    </a:lnTo>
                    <a:lnTo>
                      <a:pt x="108183" y="95866"/>
                    </a:lnTo>
                    <a:lnTo>
                      <a:pt x="109680" y="93536"/>
                    </a:lnTo>
                    <a:lnTo>
                      <a:pt x="111345" y="91040"/>
                    </a:lnTo>
                    <a:lnTo>
                      <a:pt x="112843" y="88710"/>
                    </a:lnTo>
                    <a:lnTo>
                      <a:pt x="114008" y="86047"/>
                    </a:lnTo>
                    <a:lnTo>
                      <a:pt x="115339" y="83217"/>
                    </a:lnTo>
                    <a:lnTo>
                      <a:pt x="116338" y="80554"/>
                    </a:lnTo>
                    <a:lnTo>
                      <a:pt x="117337" y="77891"/>
                    </a:lnTo>
                    <a:lnTo>
                      <a:pt x="118169" y="74895"/>
                    </a:lnTo>
                    <a:lnTo>
                      <a:pt x="118834" y="72066"/>
                    </a:lnTo>
                    <a:lnTo>
                      <a:pt x="119334" y="69070"/>
                    </a:lnTo>
                    <a:lnTo>
                      <a:pt x="119667" y="66241"/>
                    </a:lnTo>
                    <a:lnTo>
                      <a:pt x="120000" y="63079"/>
                    </a:lnTo>
                    <a:lnTo>
                      <a:pt x="120000" y="59916"/>
                    </a:lnTo>
                    <a:lnTo>
                      <a:pt x="120000" y="59916"/>
                    </a:lnTo>
                    <a:lnTo>
                      <a:pt x="120000" y="56920"/>
                    </a:lnTo>
                    <a:lnTo>
                      <a:pt x="119667" y="53925"/>
                    </a:lnTo>
                    <a:lnTo>
                      <a:pt x="119334" y="50762"/>
                    </a:lnTo>
                    <a:lnTo>
                      <a:pt x="118834" y="47933"/>
                    </a:lnTo>
                    <a:lnTo>
                      <a:pt x="118169" y="44937"/>
                    </a:lnTo>
                    <a:lnTo>
                      <a:pt x="117337" y="42108"/>
                    </a:lnTo>
                    <a:lnTo>
                      <a:pt x="116338" y="39445"/>
                    </a:lnTo>
                    <a:lnTo>
                      <a:pt x="115339" y="36615"/>
                    </a:lnTo>
                    <a:lnTo>
                      <a:pt x="114008" y="33952"/>
                    </a:lnTo>
                    <a:lnTo>
                      <a:pt x="112843" y="31456"/>
                    </a:lnTo>
                    <a:lnTo>
                      <a:pt x="111345" y="28959"/>
                    </a:lnTo>
                    <a:lnTo>
                      <a:pt x="109680" y="26296"/>
                    </a:lnTo>
                    <a:lnTo>
                      <a:pt x="108183" y="23966"/>
                    </a:lnTo>
                    <a:lnTo>
                      <a:pt x="106185" y="21969"/>
                    </a:lnTo>
                    <a:lnTo>
                      <a:pt x="104521" y="19639"/>
                    </a:lnTo>
                    <a:lnTo>
                      <a:pt x="102357" y="17642"/>
                    </a:lnTo>
                    <a:lnTo>
                      <a:pt x="100360" y="15478"/>
                    </a:lnTo>
                    <a:lnTo>
                      <a:pt x="98030" y="13814"/>
                    </a:lnTo>
                    <a:lnTo>
                      <a:pt x="96033" y="11816"/>
                    </a:lnTo>
                    <a:lnTo>
                      <a:pt x="93703" y="10319"/>
                    </a:lnTo>
                    <a:lnTo>
                      <a:pt x="91040" y="8654"/>
                    </a:lnTo>
                    <a:lnTo>
                      <a:pt x="88543" y="7156"/>
                    </a:lnTo>
                    <a:lnTo>
                      <a:pt x="86047" y="5991"/>
                    </a:lnTo>
                    <a:lnTo>
                      <a:pt x="83384" y="4660"/>
                    </a:lnTo>
                    <a:lnTo>
                      <a:pt x="80554" y="3661"/>
                    </a:lnTo>
                    <a:lnTo>
                      <a:pt x="77891" y="2662"/>
                    </a:lnTo>
                    <a:lnTo>
                      <a:pt x="75062" y="1830"/>
                    </a:lnTo>
                    <a:lnTo>
                      <a:pt x="72066" y="1165"/>
                    </a:lnTo>
                    <a:lnTo>
                      <a:pt x="69237" y="665"/>
                    </a:lnTo>
                    <a:lnTo>
                      <a:pt x="66074" y="332"/>
                    </a:lnTo>
                    <a:lnTo>
                      <a:pt x="63079" y="0"/>
                    </a:lnTo>
                    <a:lnTo>
                      <a:pt x="60083" y="0"/>
                    </a:lnTo>
                    <a:lnTo>
                      <a:pt x="6008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5" name="任意多边形: 形状 50">
                <a:extLst>
                  <a:ext uri="{FF2B5EF4-FFF2-40B4-BE49-F238E27FC236}">
                    <a16:creationId xmlns:a16="http://schemas.microsoft.com/office/drawing/2014/main" id="{DEB111C1-2636-A1D4-2F74-31BB92DC1AD5}"/>
                  </a:ext>
                </a:extLst>
              </p:cNvPr>
              <p:cNvSpPr/>
              <p:nvPr/>
            </p:nvSpPr>
            <p:spPr>
              <a:xfrm>
                <a:off x="3200400" y="3194050"/>
                <a:ext cx="169863" cy="15875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74018" y="120000"/>
                    </a:moveTo>
                    <a:lnTo>
                      <a:pt x="74018" y="120000"/>
                    </a:lnTo>
                    <a:lnTo>
                      <a:pt x="81121" y="114817"/>
                    </a:lnTo>
                    <a:lnTo>
                      <a:pt x="87850" y="108837"/>
                    </a:lnTo>
                    <a:lnTo>
                      <a:pt x="94205" y="102857"/>
                    </a:lnTo>
                    <a:lnTo>
                      <a:pt x="100186" y="96079"/>
                    </a:lnTo>
                    <a:lnTo>
                      <a:pt x="105794" y="88903"/>
                    </a:lnTo>
                    <a:lnTo>
                      <a:pt x="111028" y="81328"/>
                    </a:lnTo>
                    <a:lnTo>
                      <a:pt x="115514" y="73754"/>
                    </a:lnTo>
                    <a:lnTo>
                      <a:pt x="120000" y="65780"/>
                    </a:lnTo>
                    <a:lnTo>
                      <a:pt x="0" y="0"/>
                    </a:lnTo>
                    <a:lnTo>
                      <a:pt x="74018" y="12000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6" name="任意多边形: 形状 51">
                <a:extLst>
                  <a:ext uri="{FF2B5EF4-FFF2-40B4-BE49-F238E27FC236}">
                    <a16:creationId xmlns:a16="http://schemas.microsoft.com/office/drawing/2014/main" id="{922B76AC-1148-633A-DB1C-2865661492FA}"/>
                  </a:ext>
                </a:extLst>
              </p:cNvPr>
              <p:cNvSpPr/>
              <p:nvPr/>
            </p:nvSpPr>
            <p:spPr>
              <a:xfrm>
                <a:off x="3200400" y="3044825"/>
                <a:ext cx="190500" cy="236538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07000" y="119999"/>
                    </a:moveTo>
                    <a:lnTo>
                      <a:pt x="107000" y="119999"/>
                    </a:lnTo>
                    <a:lnTo>
                      <a:pt x="110000" y="114910"/>
                    </a:lnTo>
                    <a:lnTo>
                      <a:pt x="112666" y="109553"/>
                    </a:lnTo>
                    <a:lnTo>
                      <a:pt x="114666" y="104196"/>
                    </a:lnTo>
                    <a:lnTo>
                      <a:pt x="116666" y="99107"/>
                    </a:lnTo>
                    <a:lnTo>
                      <a:pt x="118000" y="93482"/>
                    </a:lnTo>
                    <a:lnTo>
                      <a:pt x="119333" y="87857"/>
                    </a:lnTo>
                    <a:lnTo>
                      <a:pt x="119666" y="81696"/>
                    </a:lnTo>
                    <a:lnTo>
                      <a:pt x="120000" y="75803"/>
                    </a:lnTo>
                    <a:lnTo>
                      <a:pt x="120000" y="75803"/>
                    </a:lnTo>
                    <a:lnTo>
                      <a:pt x="119666" y="70178"/>
                    </a:lnTo>
                    <a:lnTo>
                      <a:pt x="119333" y="64553"/>
                    </a:lnTo>
                    <a:lnTo>
                      <a:pt x="118000" y="58928"/>
                    </a:lnTo>
                    <a:lnTo>
                      <a:pt x="117000" y="53303"/>
                    </a:lnTo>
                    <a:lnTo>
                      <a:pt x="115000" y="47946"/>
                    </a:lnTo>
                    <a:lnTo>
                      <a:pt x="112666" y="43124"/>
                    </a:lnTo>
                    <a:lnTo>
                      <a:pt x="110333" y="37767"/>
                    </a:lnTo>
                    <a:lnTo>
                      <a:pt x="107666" y="32946"/>
                    </a:lnTo>
                    <a:lnTo>
                      <a:pt x="104666" y="28124"/>
                    </a:lnTo>
                    <a:lnTo>
                      <a:pt x="101000" y="23571"/>
                    </a:lnTo>
                    <a:lnTo>
                      <a:pt x="97000" y="19017"/>
                    </a:lnTo>
                    <a:lnTo>
                      <a:pt x="93000" y="14999"/>
                    </a:lnTo>
                    <a:lnTo>
                      <a:pt x="88666" y="10982"/>
                    </a:lnTo>
                    <a:lnTo>
                      <a:pt x="84000" y="6696"/>
                    </a:lnTo>
                    <a:lnTo>
                      <a:pt x="79333" y="3482"/>
                    </a:lnTo>
                    <a:lnTo>
                      <a:pt x="73666" y="0"/>
                    </a:lnTo>
                    <a:lnTo>
                      <a:pt x="0" y="75803"/>
                    </a:lnTo>
                    <a:lnTo>
                      <a:pt x="107000" y="119999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7" name="任意多边形: 形状 52">
                <a:extLst>
                  <a:ext uri="{FF2B5EF4-FFF2-40B4-BE49-F238E27FC236}">
                    <a16:creationId xmlns:a16="http://schemas.microsoft.com/office/drawing/2014/main" id="{21EF6A94-C943-A2A7-E1E9-E68B7635A003}"/>
                  </a:ext>
                </a:extLst>
              </p:cNvPr>
              <p:cNvSpPr/>
              <p:nvPr/>
            </p:nvSpPr>
            <p:spPr>
              <a:xfrm>
                <a:off x="3200400" y="3003550"/>
                <a:ext cx="117474" cy="1905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25666"/>
                    </a:moveTo>
                    <a:lnTo>
                      <a:pt x="120000" y="25666"/>
                    </a:lnTo>
                    <a:lnTo>
                      <a:pt x="107511" y="19666"/>
                    </a:lnTo>
                    <a:lnTo>
                      <a:pt x="94479" y="14666"/>
                    </a:lnTo>
                    <a:lnTo>
                      <a:pt x="79819" y="10333"/>
                    </a:lnTo>
                    <a:lnTo>
                      <a:pt x="64615" y="6666"/>
                    </a:lnTo>
                    <a:lnTo>
                      <a:pt x="49411" y="3666"/>
                    </a:lnTo>
                    <a:lnTo>
                      <a:pt x="33665" y="1333"/>
                    </a:lnTo>
                    <a:lnTo>
                      <a:pt x="16289" y="333"/>
                    </a:ln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2566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8" name="任意多边形: 形状 53">
                <a:extLst>
                  <a:ext uri="{FF2B5EF4-FFF2-40B4-BE49-F238E27FC236}">
                    <a16:creationId xmlns:a16="http://schemas.microsoft.com/office/drawing/2014/main" id="{AC5AFC0A-AAC7-39D5-CF66-A47340733334}"/>
                  </a:ext>
                </a:extLst>
              </p:cNvPr>
              <p:cNvSpPr/>
              <p:nvPr/>
            </p:nvSpPr>
            <p:spPr>
              <a:xfrm>
                <a:off x="3063875" y="3003550"/>
                <a:ext cx="136524" cy="19050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20000" y="0"/>
                    </a:moveTo>
                    <a:lnTo>
                      <a:pt x="120000" y="120000"/>
                    </a:lnTo>
                    <a:lnTo>
                      <a:pt x="0" y="35666"/>
                    </a:lnTo>
                    <a:lnTo>
                      <a:pt x="0" y="35666"/>
                    </a:lnTo>
                    <a:lnTo>
                      <a:pt x="6046" y="31666"/>
                    </a:lnTo>
                    <a:lnTo>
                      <a:pt x="12558" y="28000"/>
                    </a:lnTo>
                    <a:lnTo>
                      <a:pt x="18604" y="24333"/>
                    </a:lnTo>
                    <a:lnTo>
                      <a:pt x="25116" y="21000"/>
                    </a:lnTo>
                    <a:lnTo>
                      <a:pt x="32093" y="17666"/>
                    </a:lnTo>
                    <a:lnTo>
                      <a:pt x="39069" y="14666"/>
                    </a:lnTo>
                    <a:lnTo>
                      <a:pt x="46511" y="12000"/>
                    </a:lnTo>
                    <a:lnTo>
                      <a:pt x="53488" y="9666"/>
                    </a:lnTo>
                    <a:lnTo>
                      <a:pt x="61395" y="7333"/>
                    </a:lnTo>
                    <a:lnTo>
                      <a:pt x="69302" y="5333"/>
                    </a:lnTo>
                    <a:lnTo>
                      <a:pt x="77674" y="3666"/>
                    </a:lnTo>
                    <a:lnTo>
                      <a:pt x="85581" y="2333"/>
                    </a:lnTo>
                    <a:lnTo>
                      <a:pt x="93953" y="1333"/>
                    </a:lnTo>
                    <a:lnTo>
                      <a:pt x="102325" y="666"/>
                    </a:lnTo>
                    <a:lnTo>
                      <a:pt x="111162" y="0"/>
                    </a:lnTo>
                    <a:lnTo>
                      <a:pt x="12000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8D3218C7-2745-E2AC-734F-565B8A830E39}"/>
                  </a:ext>
                </a:extLst>
              </p:cNvPr>
              <p:cNvSpPr/>
              <p:nvPr/>
            </p:nvSpPr>
            <p:spPr>
              <a:xfrm>
                <a:off x="3508375" y="2870200"/>
                <a:ext cx="449262" cy="22225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01ADB547-2261-1DC7-F977-F74C93B2B3F2}"/>
                  </a:ext>
                </a:extLst>
              </p:cNvPr>
              <p:cNvSpPr/>
              <p:nvPr/>
            </p:nvSpPr>
            <p:spPr>
              <a:xfrm>
                <a:off x="3876675" y="2408238"/>
                <a:ext cx="80962" cy="461962"/>
              </a:xfrm>
              <a:prstGeom prst="rect">
                <a:avLst/>
              </a:prstGeom>
              <a:solidFill>
                <a:srgbClr val="792C2C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9CB64E9D-A51C-14E1-9F72-95A571BB799C}"/>
                  </a:ext>
                </a:extLst>
              </p:cNvPr>
              <p:cNvSpPr/>
              <p:nvPr/>
            </p:nvSpPr>
            <p:spPr>
              <a:xfrm>
                <a:off x="3784600" y="2582863"/>
                <a:ext cx="79375" cy="287338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637A887F-C2A5-C0AA-85C6-07E094E73009}"/>
                  </a:ext>
                </a:extLst>
              </p:cNvPr>
              <p:cNvSpPr/>
              <p:nvPr/>
            </p:nvSpPr>
            <p:spPr>
              <a:xfrm>
                <a:off x="3692525" y="2679700"/>
                <a:ext cx="79375" cy="190500"/>
              </a:xfrm>
              <a:prstGeom prst="rect">
                <a:avLst/>
              </a:prstGeom>
              <a:solidFill>
                <a:srgbClr val="D17474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4B616515-1AED-00D9-31E9-9A75FFB01A27}"/>
                  </a:ext>
                </a:extLst>
              </p:cNvPr>
              <p:cNvSpPr/>
              <p:nvPr/>
            </p:nvSpPr>
            <p:spPr>
              <a:xfrm>
                <a:off x="3600450" y="2590800"/>
                <a:ext cx="79375" cy="279399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C54B86A6-6840-83B5-3C0D-F33FCD91B601}"/>
                  </a:ext>
                </a:extLst>
              </p:cNvPr>
              <p:cNvSpPr/>
              <p:nvPr/>
            </p:nvSpPr>
            <p:spPr>
              <a:xfrm>
                <a:off x="3508375" y="2670175"/>
                <a:ext cx="79375" cy="20002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7FEB49D3-82C9-D4A6-30BF-7EF6F28C4C05}"/>
                </a:ext>
              </a:extLst>
            </p:cNvPr>
            <p:cNvGrpSpPr/>
            <p:nvPr/>
          </p:nvGrpSpPr>
          <p:grpSpPr>
            <a:xfrm>
              <a:off x="1262113" y="3289703"/>
              <a:ext cx="1409777" cy="2486183"/>
              <a:chOff x="0" y="0"/>
              <a:chExt cx="3076331" cy="5425201"/>
            </a:xfrm>
          </p:grpSpPr>
          <p:sp>
            <p:nvSpPr>
              <p:cNvPr id="15" name="任意多边形: 形状 40">
                <a:extLst>
                  <a:ext uri="{FF2B5EF4-FFF2-40B4-BE49-F238E27FC236}">
                    <a16:creationId xmlns:a16="http://schemas.microsoft.com/office/drawing/2014/main" id="{D87179A8-0D81-2F0F-9463-43F3D0F578E2}"/>
                  </a:ext>
                </a:extLst>
              </p:cNvPr>
              <p:cNvSpPr/>
              <p:nvPr/>
            </p:nvSpPr>
            <p:spPr>
              <a:xfrm>
                <a:off x="0" y="0"/>
                <a:ext cx="3076331" cy="542520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451" y="0"/>
                    </a:moveTo>
                    <a:cubicBezTo>
                      <a:pt x="33069" y="0"/>
                      <a:pt x="25475" y="4177"/>
                      <a:pt x="25475" y="9327"/>
                    </a:cubicBezTo>
                    <a:cubicBezTo>
                      <a:pt x="25475" y="14472"/>
                      <a:pt x="33069" y="18650"/>
                      <a:pt x="42451" y="18650"/>
                    </a:cubicBezTo>
                    <a:cubicBezTo>
                      <a:pt x="51827" y="18650"/>
                      <a:pt x="59438" y="14472"/>
                      <a:pt x="59438" y="9327"/>
                    </a:cubicBezTo>
                    <a:cubicBezTo>
                      <a:pt x="59438" y="4177"/>
                      <a:pt x="51827" y="0"/>
                      <a:pt x="42451" y="0"/>
                    </a:cubicBezTo>
                    <a:close/>
                    <a:moveTo>
                      <a:pt x="112925" y="2616"/>
                    </a:moveTo>
                    <a:cubicBezTo>
                      <a:pt x="111120" y="2622"/>
                      <a:pt x="109321" y="3016"/>
                      <a:pt x="107946" y="3800"/>
                    </a:cubicBezTo>
                    <a:lnTo>
                      <a:pt x="77794" y="21177"/>
                    </a:lnTo>
                    <a:lnTo>
                      <a:pt x="17484" y="21177"/>
                    </a:lnTo>
                    <a:cubicBezTo>
                      <a:pt x="7828" y="21177"/>
                      <a:pt x="0" y="25477"/>
                      <a:pt x="0" y="30777"/>
                    </a:cubicBezTo>
                    <a:lnTo>
                      <a:pt x="0" y="34900"/>
                    </a:lnTo>
                    <a:lnTo>
                      <a:pt x="0" y="51355"/>
                    </a:lnTo>
                    <a:lnTo>
                      <a:pt x="0" y="65416"/>
                    </a:lnTo>
                    <a:cubicBezTo>
                      <a:pt x="0" y="67572"/>
                      <a:pt x="3123" y="69327"/>
                      <a:pt x="6979" y="69327"/>
                    </a:cubicBezTo>
                    <a:cubicBezTo>
                      <a:pt x="10834" y="69327"/>
                      <a:pt x="13958" y="67572"/>
                      <a:pt x="13958" y="65416"/>
                    </a:cubicBezTo>
                    <a:lnTo>
                      <a:pt x="13958" y="62138"/>
                    </a:lnTo>
                    <a:lnTo>
                      <a:pt x="13958" y="60761"/>
                    </a:lnTo>
                    <a:lnTo>
                      <a:pt x="13958" y="36533"/>
                    </a:lnTo>
                    <a:lnTo>
                      <a:pt x="20876" y="36533"/>
                    </a:lnTo>
                    <a:lnTo>
                      <a:pt x="20876" y="60955"/>
                    </a:lnTo>
                    <a:lnTo>
                      <a:pt x="20876" y="62138"/>
                    </a:lnTo>
                    <a:lnTo>
                      <a:pt x="20876" y="114788"/>
                    </a:lnTo>
                    <a:cubicBezTo>
                      <a:pt x="20876" y="117672"/>
                      <a:pt x="25128" y="120000"/>
                      <a:pt x="30370" y="120000"/>
                    </a:cubicBezTo>
                    <a:cubicBezTo>
                      <a:pt x="35617" y="120000"/>
                      <a:pt x="39869" y="117672"/>
                      <a:pt x="39869" y="114788"/>
                    </a:cubicBezTo>
                    <a:lnTo>
                      <a:pt x="39869" y="68633"/>
                    </a:lnTo>
                    <a:lnTo>
                      <a:pt x="45742" y="68633"/>
                    </a:lnTo>
                    <a:lnTo>
                      <a:pt x="45742" y="114788"/>
                    </a:lnTo>
                    <a:cubicBezTo>
                      <a:pt x="45742" y="117672"/>
                      <a:pt x="49994" y="120000"/>
                      <a:pt x="55241" y="120000"/>
                    </a:cubicBezTo>
                    <a:cubicBezTo>
                      <a:pt x="60483" y="120000"/>
                      <a:pt x="64735" y="117672"/>
                      <a:pt x="64735" y="114788"/>
                    </a:cubicBezTo>
                    <a:lnTo>
                      <a:pt x="64735" y="62138"/>
                    </a:lnTo>
                    <a:lnTo>
                      <a:pt x="64735" y="60955"/>
                    </a:lnTo>
                    <a:lnTo>
                      <a:pt x="64735" y="36533"/>
                    </a:lnTo>
                    <a:lnTo>
                      <a:pt x="70552" y="36533"/>
                    </a:lnTo>
                    <a:lnTo>
                      <a:pt x="70552" y="36522"/>
                    </a:lnTo>
                    <a:lnTo>
                      <a:pt x="117960" y="9422"/>
                    </a:lnTo>
                    <a:cubicBezTo>
                      <a:pt x="120698" y="7855"/>
                      <a:pt x="120676" y="5327"/>
                      <a:pt x="117910" y="3772"/>
                    </a:cubicBezTo>
                    <a:cubicBezTo>
                      <a:pt x="116529" y="2994"/>
                      <a:pt x="114725" y="2611"/>
                      <a:pt x="112925" y="2616"/>
                    </a:cubicBezTo>
                    <a:close/>
                  </a:path>
                </a:pathLst>
              </a:custGeom>
              <a:solidFill>
                <a:srgbClr val="893131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6" name="任意多边形: 形状 41">
                <a:extLst>
                  <a:ext uri="{FF2B5EF4-FFF2-40B4-BE49-F238E27FC236}">
                    <a16:creationId xmlns:a16="http://schemas.microsoft.com/office/drawing/2014/main" id="{5550BA5D-FC3B-B7C9-0B19-B8BD93A8CD48}"/>
                  </a:ext>
                </a:extLst>
              </p:cNvPr>
              <p:cNvSpPr/>
              <p:nvPr/>
            </p:nvSpPr>
            <p:spPr>
              <a:xfrm>
                <a:off x="842096" y="958712"/>
                <a:ext cx="518741" cy="155768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0"/>
                    </a:moveTo>
                    <a:lnTo>
                      <a:pt x="0" y="23611"/>
                    </a:lnTo>
                    <a:lnTo>
                      <a:pt x="39100" y="11000"/>
                    </a:lnTo>
                    <a:lnTo>
                      <a:pt x="50788" y="15788"/>
                    </a:lnTo>
                    <a:lnTo>
                      <a:pt x="25727" y="102750"/>
                    </a:lnTo>
                    <a:lnTo>
                      <a:pt x="60338" y="120000"/>
                    </a:lnTo>
                    <a:lnTo>
                      <a:pt x="94272" y="102750"/>
                    </a:lnTo>
                    <a:lnTo>
                      <a:pt x="69211" y="15788"/>
                    </a:lnTo>
                    <a:lnTo>
                      <a:pt x="80900" y="11000"/>
                    </a:lnTo>
                    <a:lnTo>
                      <a:pt x="120000" y="23611"/>
                    </a:lnTo>
                    <a:lnTo>
                      <a:pt x="120000" y="0"/>
                    </a:lnTo>
                    <a:lnTo>
                      <a:pt x="6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 defTabSz="609600"/>
                <a:endParaRPr dirty="0">
                  <a:solidFill>
                    <a:srgbClr val="00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sym typeface="思源黑体 CN Normal" panose="020B0400000000000000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268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695325" y="538983"/>
            <a:ext cx="3744491" cy="684803"/>
            <a:chOff x="1044763" y="311238"/>
            <a:chExt cx="5106670" cy="684803"/>
          </a:xfrm>
        </p:grpSpPr>
        <p:cxnSp>
          <p:nvCxnSpPr>
            <p:cNvPr id="12" name="直接连接符 11"/>
            <p:cNvCxnSpPr/>
            <p:nvPr/>
          </p:nvCxnSpPr>
          <p:spPr>
            <a:xfrm flipV="1">
              <a:off x="1044763" y="969386"/>
              <a:ext cx="5106670" cy="6985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/>
            <p:cNvSpPr txBox="1"/>
            <p:nvPr/>
          </p:nvSpPr>
          <p:spPr>
            <a:xfrm>
              <a:off x="2115320" y="311238"/>
              <a:ext cx="3446894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培养目标</a:t>
              </a:r>
            </a:p>
          </p:txBody>
        </p:sp>
      </p:grpSp>
      <p:pic>
        <p:nvPicPr>
          <p:cNvPr id="9" name="图片 8" descr="微信图片_20260313134600_13_30"/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588361" y="503555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515971" y="346075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588361" y="984250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72939" y="2433771"/>
            <a:ext cx="1054544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</a:pPr>
            <a:r>
              <a:rPr lang="zh-CN" altLang="en-US" sz="2400" b="0" i="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致力于培养具备卓越数据思维、扎实建模能力与智能系统应用素养，能够驾驭数据资源、融合人工智能技术、运用前沿数据分析方法与智能工具，洞察变革趋势并支撑科学管理决策的</a:t>
            </a:r>
            <a:r>
              <a:rPr lang="zh-CN" altLang="en-US" sz="2400" b="1" i="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复合型数智化管理精英和科研人才</a:t>
            </a:r>
            <a:r>
              <a:rPr lang="zh-CN" altLang="en-US" sz="2400" b="0" i="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</a:p>
        </p:txBody>
      </p:sp>
      <p:pic>
        <p:nvPicPr>
          <p:cNvPr id="47" name="图形 119">
            <a:extLst>
              <a:ext uri="{FF2B5EF4-FFF2-40B4-BE49-F238E27FC236}">
                <a16:creationId xmlns:a16="http://schemas.microsoft.com/office/drawing/2014/main" id="{125EAB0B-28DE-E4D8-A22B-A04D2471DA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88180" y="4365104"/>
            <a:ext cx="2174582" cy="24431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1B838-A6FB-2C31-F62D-9D7D8E4DA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4DDFC0-46B0-D6E5-B46A-78E942CF8445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503741E2-1041-534B-96F2-49956043742F}"/>
              </a:ext>
            </a:extLst>
          </p:cNvPr>
          <p:cNvGrpSpPr/>
          <p:nvPr/>
        </p:nvGrpSpPr>
        <p:grpSpPr>
          <a:xfrm>
            <a:off x="623392" y="384424"/>
            <a:ext cx="3744491" cy="684803"/>
            <a:chOff x="1044763" y="311238"/>
            <a:chExt cx="5106670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0AA5FC02-7A91-5C62-AEBE-C9E1944F3504}"/>
                </a:ext>
              </a:extLst>
            </p:cNvPr>
            <p:cNvCxnSpPr/>
            <p:nvPr/>
          </p:nvCxnSpPr>
          <p:spPr>
            <a:xfrm flipV="1">
              <a:off x="1044763" y="969386"/>
              <a:ext cx="5106670" cy="6985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E41F19C8-8B38-E169-C513-3D8D62120C99}"/>
                </a:ext>
              </a:extLst>
            </p:cNvPr>
            <p:cNvSpPr txBox="1"/>
            <p:nvPr/>
          </p:nvSpPr>
          <p:spPr>
            <a:xfrm>
              <a:off x="2115320" y="311238"/>
              <a:ext cx="2987151" cy="684803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培养特色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E42FB961-C54F-E186-2380-828D399916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24238837-562E-D56D-A11C-8EF5EE8847D3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651D96E-29C6-26A2-AA3E-E1DDE48FEDBD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24B4AAA-9B53-42FC-ECD9-3C69656BF204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88191E9-C00F-9AD8-76FD-98A63CEA13A3}"/>
              </a:ext>
            </a:extLst>
          </p:cNvPr>
          <p:cNvSpPr txBox="1"/>
          <p:nvPr/>
        </p:nvSpPr>
        <p:spPr>
          <a:xfrm>
            <a:off x="389940" y="1200591"/>
            <a:ext cx="11521280" cy="5302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500"/>
              </a:spcAft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本特色班设立</a:t>
            </a:r>
            <a:r>
              <a:rPr lang="zh-CN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1+3+6</a:t>
            </a:r>
            <a:r>
              <a:rPr lang="zh-CN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”特色培养模式</a:t>
            </a:r>
            <a: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“1”——核心课程体系</a:t>
            </a:r>
            <a:br>
              <a:rPr lang="zh-CN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立足教育部针对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大数据管理与应用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的相关专业质量标准要求，结合国家业界发展动态需求，设定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系统完善且具有专业特色的核心课程体系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，涵盖数字化运营管理、商务智能等多个关键领域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“3”——“三位一体”培养</a:t>
            </a: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模式</a:t>
            </a:r>
            <a:br>
              <a:rPr lang="zh-CN" altLang="zh-CN" dirty="0"/>
            </a:br>
            <a:r>
              <a:rPr lang="en-US" altLang="zh-CN" sz="1900" dirty="0"/>
              <a:t>    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构建“以数据为基础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（数据筑基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懂数据、会处理、能挖掘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，以智能为工具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（智能赋能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会算法、能落地、善优化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，以管理决策为目标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（管理决策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善洞察、会决策、能落地</a:t>
            </a:r>
            <a:r>
              <a:rPr lang="en-US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”的培养体系。</a:t>
            </a:r>
            <a:endParaRPr lang="en-US" altLang="zh-CN" sz="19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en-US" altLang="zh-CN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zh-CN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”——</a:t>
            </a: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zh-CN" altLang="zh-CN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核心课程设置模块</a:t>
            </a:r>
            <a:endParaRPr lang="en-US" altLang="zh-CN" sz="1600" dirty="0"/>
          </a:p>
          <a:p>
            <a:pPr lvl="0">
              <a:lnSpc>
                <a:spcPct val="150000"/>
              </a:lnSpc>
              <a:spcAft>
                <a:spcPts val="500"/>
              </a:spcAft>
            </a:pPr>
            <a:r>
              <a:rPr lang="en-US" altLang="zh-CN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zh-CN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数据智能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运营优化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管理决策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9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数智金融、综合实践、科研创新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。从以上六大模块，帮助学生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提升科研素养和学术能力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拓展数据智能技术能力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提升数据辅助管理决策和运营优化能力</a:t>
            </a:r>
            <a:r>
              <a:rPr lang="zh-CN" altLang="en-US" sz="19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通过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“小班化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导师组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实践教学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实验平台”</a:t>
            </a:r>
            <a:r>
              <a:rPr lang="zh-CN" altLang="en-US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四位一体举措实施保障。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563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DE0C5-E13C-CDDB-D8E8-100E9E70B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A627086-E3E1-FF0A-F9FB-4D8C5EB8A27F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617E1918-F235-5F0D-F950-14FED46CB48F}"/>
              </a:ext>
            </a:extLst>
          </p:cNvPr>
          <p:cNvGrpSpPr/>
          <p:nvPr/>
        </p:nvGrpSpPr>
        <p:grpSpPr>
          <a:xfrm>
            <a:off x="623392" y="384424"/>
            <a:ext cx="4392368" cy="684803"/>
            <a:chOff x="1044763" y="311238"/>
            <a:chExt cx="5990234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64D71FDC-C33C-0323-B833-70BD02B0CB8E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5597585" cy="0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7A1D31C5-CF5F-6C75-EF21-1A331CF34343}"/>
                </a:ext>
              </a:extLst>
            </p:cNvPr>
            <p:cNvSpPr txBox="1"/>
            <p:nvPr/>
          </p:nvSpPr>
          <p:spPr>
            <a:xfrm>
              <a:off x="2115320" y="311238"/>
              <a:ext cx="4919677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专业课程体系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99ED6FB4-A606-86C0-9AB3-8B699B687F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52EA4213-8771-01B6-FBBC-D0D1BFEC9CF0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1ED089B7-B1EC-22C3-980F-6BFB81CC2197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E89D2DFA-43DE-7F2D-3F5E-792AE23AD35E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F763348-3564-3030-2E33-599901C1DD51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613618E-9858-8BF6-D150-4244FEB33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754" y="1916410"/>
            <a:ext cx="3894157" cy="4198984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EA6B82CD-F1A6-4341-883A-EBAED2F8A06A}"/>
              </a:ext>
            </a:extLst>
          </p:cNvPr>
          <p:cNvSpPr txBox="1"/>
          <p:nvPr/>
        </p:nvSpPr>
        <p:spPr>
          <a:xfrm>
            <a:off x="4660953" y="1461987"/>
            <a:ext cx="25202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数据智能模块</a:t>
            </a:r>
            <a:endParaRPr lang="zh-CN" altLang="en-US" sz="2800" dirty="0"/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2B780D58-A9CF-A57D-C2E2-CEE2A28EF986}"/>
              </a:ext>
            </a:extLst>
          </p:cNvPr>
          <p:cNvSpPr txBox="1"/>
          <p:nvPr/>
        </p:nvSpPr>
        <p:spPr>
          <a:xfrm>
            <a:off x="1781608" y="2634949"/>
            <a:ext cx="23499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管理决策模块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43EC9142-0B68-8516-D85C-94FE3D75211F}"/>
              </a:ext>
            </a:extLst>
          </p:cNvPr>
          <p:cNvSpPr txBox="1"/>
          <p:nvPr/>
        </p:nvSpPr>
        <p:spPr>
          <a:xfrm>
            <a:off x="7735026" y="2634949"/>
            <a:ext cx="23499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运营优化模块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5E19DFA8-FA9F-5B10-028B-EC196E10668C}"/>
              </a:ext>
            </a:extLst>
          </p:cNvPr>
          <p:cNvSpPr txBox="1"/>
          <p:nvPr/>
        </p:nvSpPr>
        <p:spPr>
          <a:xfrm>
            <a:off x="1684724" y="4706554"/>
            <a:ext cx="23499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数智金融模块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EA1C175E-78C1-B15D-D947-3057A7835939}"/>
              </a:ext>
            </a:extLst>
          </p:cNvPr>
          <p:cNvSpPr txBox="1"/>
          <p:nvPr/>
        </p:nvSpPr>
        <p:spPr>
          <a:xfrm>
            <a:off x="7831911" y="4706554"/>
            <a:ext cx="28593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综合实践模块</a:t>
            </a: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C45B3E30-BFAA-2B80-279D-02D3EE9EA31E}"/>
              </a:ext>
            </a:extLst>
          </p:cNvPr>
          <p:cNvSpPr txBox="1"/>
          <p:nvPr/>
        </p:nvSpPr>
        <p:spPr>
          <a:xfrm>
            <a:off x="4780571" y="6089902"/>
            <a:ext cx="2400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科研创新模块</a:t>
            </a:r>
          </a:p>
        </p:txBody>
      </p:sp>
    </p:spTree>
    <p:extLst>
      <p:ext uri="{BB962C8B-B14F-4D97-AF65-F5344CB8AC3E}">
        <p14:creationId xmlns:p14="http://schemas.microsoft.com/office/powerpoint/2010/main" val="3604479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90044-C601-A1EB-D6E7-35278FBB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89A1C1E-8014-B94E-3317-ED2CD440DD7A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1B058A4-8C39-008C-DC14-4642E380E91D}"/>
              </a:ext>
            </a:extLst>
          </p:cNvPr>
          <p:cNvGrpSpPr/>
          <p:nvPr/>
        </p:nvGrpSpPr>
        <p:grpSpPr>
          <a:xfrm>
            <a:off x="623392" y="384424"/>
            <a:ext cx="6480720" cy="684803"/>
            <a:chOff x="1044763" y="311238"/>
            <a:chExt cx="8838292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9F6F5D1F-531A-0E8D-F4D3-6532EA688950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8331329" cy="13604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35CB1BE0-81A2-F08E-EE71-5B147A5929E4}"/>
                </a:ext>
              </a:extLst>
            </p:cNvPr>
            <p:cNvSpPr txBox="1"/>
            <p:nvPr/>
          </p:nvSpPr>
          <p:spPr>
            <a:xfrm>
              <a:off x="2115320" y="311238"/>
              <a:ext cx="7767735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模块</a:t>
              </a:r>
              <a:r>
                <a:rPr lang="en-US" altLang="zh-CN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：数据智能模块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EC785E31-C4CB-8959-F47E-D5D55DF3F1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58157C41-4221-ED93-A451-B17129C92313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BFF1C47-004F-0C98-D2B4-9659FE18BCE4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6078216-76B0-4E1D-7EB6-15D0A8A8766F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C342B74-B00A-7F5E-4CE9-387E8DC173AB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AF8712C-1D54-22C1-73B5-35F97063F8D9}"/>
              </a:ext>
            </a:extLst>
          </p:cNvPr>
          <p:cNvSpPr txBox="1"/>
          <p:nvPr/>
        </p:nvSpPr>
        <p:spPr>
          <a:xfrm>
            <a:off x="1834730" y="1704333"/>
            <a:ext cx="5040560" cy="2807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专业必修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人工智能与创新（</a:t>
            </a: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Python）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新文科智能计算基础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数据结构与智能算法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数据挖掘与机器学习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程序设计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97664FB0-153A-152B-FC94-FC339EEE3300}"/>
              </a:ext>
            </a:extLst>
          </p:cNvPr>
          <p:cNvSpPr txBox="1"/>
          <p:nvPr/>
        </p:nvSpPr>
        <p:spPr>
          <a:xfrm>
            <a:off x="6221805" y="1704333"/>
            <a:ext cx="4293422" cy="4654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专业选修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大数据可视化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数据库原理与应用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大数据治理与安全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物联网技术及应用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大模型技术与应用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工具开发与应用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智能体设计与开发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AI</a:t>
            </a: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产业应用与创新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数据产品开发</a:t>
            </a:r>
            <a:endParaRPr lang="en-US" altLang="zh-CN" sz="20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5" name="图形 33">
            <a:extLst>
              <a:ext uri="{FF2B5EF4-FFF2-40B4-BE49-F238E27FC236}">
                <a16:creationId xmlns:a16="http://schemas.microsoft.com/office/drawing/2014/main" id="{193D2E5D-ACC9-41FA-9EF4-9365AD811C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3707" y="4701762"/>
            <a:ext cx="2851454" cy="177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86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F1F9-514D-CF21-C431-8A3353830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2BA0A55-1734-4527-D28A-B9EA78A1D20D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FD082E49-2CD3-A317-66DB-34ADD9B86E41}"/>
              </a:ext>
            </a:extLst>
          </p:cNvPr>
          <p:cNvGrpSpPr/>
          <p:nvPr/>
        </p:nvGrpSpPr>
        <p:grpSpPr>
          <a:xfrm>
            <a:off x="623392" y="384424"/>
            <a:ext cx="6480720" cy="684803"/>
            <a:chOff x="1044763" y="311238"/>
            <a:chExt cx="8838292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758B05A5-29E5-C58D-B53E-F587BDA8F96D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8331329" cy="13604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3F1BB2EC-3A65-D9F6-4314-AA5DB3B78E7B}"/>
                </a:ext>
              </a:extLst>
            </p:cNvPr>
            <p:cNvSpPr txBox="1"/>
            <p:nvPr/>
          </p:nvSpPr>
          <p:spPr>
            <a:xfrm>
              <a:off x="2115320" y="311238"/>
              <a:ext cx="7767735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模块</a:t>
              </a:r>
              <a:r>
                <a:rPr lang="en-US" altLang="zh-CN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：管理决策模块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C4D77870-6833-6451-E8F9-E04A2954C6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BE18C4F5-49B8-337C-5A32-EEA878DACD29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028596A1-2213-4E2D-C960-5CCF755D36AE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0754075E-BB7D-233D-5760-4CF1758EED05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698B139-AE7C-749B-B21E-DAA4DF1391D2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7074D04F-F87F-FD4E-FDFC-80BE6E13DB66}"/>
              </a:ext>
            </a:extLst>
          </p:cNvPr>
          <p:cNvSpPr txBox="1"/>
          <p:nvPr/>
        </p:nvSpPr>
        <p:spPr>
          <a:xfrm>
            <a:off x="2495600" y="1931509"/>
            <a:ext cx="3888432" cy="326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专业必修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管理学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管理学专业教育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微观经济学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宏观经济学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统计学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计量经济学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57BA6FF-90A5-577F-30ED-30580F9F8E6C}"/>
              </a:ext>
            </a:extLst>
          </p:cNvPr>
          <p:cNvSpPr txBox="1"/>
          <p:nvPr/>
        </p:nvSpPr>
        <p:spPr>
          <a:xfrm>
            <a:off x="6108536" y="1931509"/>
            <a:ext cx="4293422" cy="326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专业选修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管理信息系统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大数据分析与管理创新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智能决策理论与方法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大数据营销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数字化人力资源管理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商业大数据与企业战略</a:t>
            </a:r>
          </a:p>
        </p:txBody>
      </p:sp>
      <p:pic>
        <p:nvPicPr>
          <p:cNvPr id="6" name="图形 43">
            <a:extLst>
              <a:ext uri="{FF2B5EF4-FFF2-40B4-BE49-F238E27FC236}">
                <a16:creationId xmlns:a16="http://schemas.microsoft.com/office/drawing/2014/main" id="{B89E8CC5-1FEB-EC8F-F980-FD2BC7FEA8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9404" y="4520104"/>
            <a:ext cx="2052308" cy="201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36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16FCF-3B60-D562-3FA7-5A87026EA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59E43E1-7DBB-3B70-E4D0-D81CA1EDB089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B17EB164-03CD-17D3-7822-0BAB67FD478B}"/>
              </a:ext>
            </a:extLst>
          </p:cNvPr>
          <p:cNvGrpSpPr/>
          <p:nvPr/>
        </p:nvGrpSpPr>
        <p:grpSpPr>
          <a:xfrm>
            <a:off x="623392" y="384424"/>
            <a:ext cx="6480720" cy="684803"/>
            <a:chOff x="1044763" y="311238"/>
            <a:chExt cx="8838292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82A18EDA-5725-1B93-3FA1-EC90B3FB85D2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8331329" cy="13604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8305C2F2-EBAF-4A57-C93A-5C9A4ED52FCD}"/>
                </a:ext>
              </a:extLst>
            </p:cNvPr>
            <p:cNvSpPr txBox="1"/>
            <p:nvPr/>
          </p:nvSpPr>
          <p:spPr>
            <a:xfrm>
              <a:off x="2115320" y="311238"/>
              <a:ext cx="7767735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模块</a:t>
              </a:r>
              <a:r>
                <a:rPr lang="en-US" altLang="zh-CN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：运营优化模块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77653A1C-4D38-442D-2A76-D8A682E696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CEBDC7C6-8A5F-6890-6BBB-EF3A862FB560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C15F0531-5043-0607-5EFE-D741992E1B3A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F297503-BB0A-4D0A-3AF3-9DC182D2BA03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D6D3109-36AA-E9FE-AEA6-7FDA9B11BC31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50FE717-2A3A-3736-42C0-E1FC365CA93B}"/>
              </a:ext>
            </a:extLst>
          </p:cNvPr>
          <p:cNvSpPr txBox="1"/>
          <p:nvPr/>
        </p:nvSpPr>
        <p:spPr>
          <a:xfrm>
            <a:off x="1559496" y="1781600"/>
            <a:ext cx="4768712" cy="2346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专业必修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数字化运营管理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智慧物流与供应链管理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运筹学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数智商务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47F5E40-FAC4-0644-2EC0-B410AA6328DE}"/>
              </a:ext>
            </a:extLst>
          </p:cNvPr>
          <p:cNvSpPr txBox="1"/>
          <p:nvPr/>
        </p:nvSpPr>
        <p:spPr>
          <a:xfrm>
            <a:off x="6087863" y="1781600"/>
            <a:ext cx="4293422" cy="326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专业选修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智能优化理论与方法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智能制造与数字孪生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商务统计分析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服务运营管理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低空经济与智能配送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数字化采购与仓储</a:t>
            </a:r>
          </a:p>
        </p:txBody>
      </p:sp>
      <p:pic>
        <p:nvPicPr>
          <p:cNvPr id="6" name="图形 49">
            <a:extLst>
              <a:ext uri="{FF2B5EF4-FFF2-40B4-BE49-F238E27FC236}">
                <a16:creationId xmlns:a16="http://schemas.microsoft.com/office/drawing/2014/main" id="{4A447517-B02A-2412-EDA9-052B5FED72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4430" y="4437112"/>
            <a:ext cx="2160239" cy="216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33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B24DA-C184-8250-7B59-C106E10F4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B4B7307-902B-DE87-9CDF-E8536C6B8ED2}"/>
              </a:ext>
            </a:extLst>
          </p:cNvPr>
          <p:cNvSpPr/>
          <p:nvPr/>
        </p:nvSpPr>
        <p:spPr>
          <a:xfrm>
            <a:off x="-24485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E7FCBCA9-3F3D-A2DB-740C-90431AA0EDBE}"/>
              </a:ext>
            </a:extLst>
          </p:cNvPr>
          <p:cNvGrpSpPr/>
          <p:nvPr/>
        </p:nvGrpSpPr>
        <p:grpSpPr>
          <a:xfrm>
            <a:off x="623392" y="384424"/>
            <a:ext cx="6480720" cy="684803"/>
            <a:chOff x="1044763" y="311238"/>
            <a:chExt cx="8838292" cy="684803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83EF84B6-CAAD-97A8-A6A3-B32BDB439447}"/>
                </a:ext>
              </a:extLst>
            </p:cNvPr>
            <p:cNvCxnSpPr>
              <a:cxnSpLocks/>
            </p:cNvCxnSpPr>
            <p:nvPr/>
          </p:nvCxnSpPr>
          <p:spPr>
            <a:xfrm>
              <a:off x="1044763" y="976371"/>
              <a:ext cx="8331329" cy="13604"/>
            </a:xfrm>
            <a:prstGeom prst="line">
              <a:avLst/>
            </a:prstGeom>
            <a:ln w="28575">
              <a:gradFill flip="none" rotWithShape="1">
                <a:gsLst>
                  <a:gs pos="0">
                    <a:srgbClr val="C00000"/>
                  </a:gs>
                  <a:gs pos="100000">
                    <a:schemeClr val="accent2">
                      <a:lumMod val="40000"/>
                      <a:lumOff val="6000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36">
              <a:extLst>
                <a:ext uri="{FF2B5EF4-FFF2-40B4-BE49-F238E27FC236}">
                  <a16:creationId xmlns:a16="http://schemas.microsoft.com/office/drawing/2014/main" id="{D8EA8F9C-003E-59EF-1F19-245CA3295AB7}"/>
                </a:ext>
              </a:extLst>
            </p:cNvPr>
            <p:cNvSpPr txBox="1"/>
            <p:nvPr/>
          </p:nvSpPr>
          <p:spPr>
            <a:xfrm>
              <a:off x="2115320" y="311238"/>
              <a:ext cx="7767735" cy="68480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lvl="0" algn="l"/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模块</a:t>
              </a:r>
              <a:r>
                <a:rPr lang="en-US" altLang="zh-CN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4000" b="1" dirty="0">
                  <a:solidFill>
                    <a:srgbClr val="75090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：数智金融模块</a:t>
              </a:r>
            </a:p>
          </p:txBody>
        </p:sp>
      </p:grpSp>
      <p:pic>
        <p:nvPicPr>
          <p:cNvPr id="9" name="图片 8" descr="微信图片_20260313134600_13_30">
            <a:extLst>
              <a:ext uri="{FF2B5EF4-FFF2-40B4-BE49-F238E27FC236}">
                <a16:creationId xmlns:a16="http://schemas.microsoft.com/office/drawing/2014/main" id="{EF4B24A5-684F-A6F2-E62E-87802B7BE5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954" t="41602" r="1704" b="39500"/>
          <a:stretch>
            <a:fillRect/>
          </a:stretch>
        </p:blipFill>
        <p:spPr>
          <a:xfrm>
            <a:off x="8616315" y="146050"/>
            <a:ext cx="3306445" cy="684530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082A5393-73FC-DC31-272E-691E185CF12E}"/>
              </a:ext>
            </a:extLst>
          </p:cNvPr>
          <p:cNvSpPr/>
          <p:nvPr/>
        </p:nvSpPr>
        <p:spPr>
          <a:xfrm>
            <a:off x="516428" y="348996"/>
            <a:ext cx="659765" cy="654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F9AF3226-638B-5398-F264-86A49CEF1F18}"/>
              </a:ext>
            </a:extLst>
          </p:cNvPr>
          <p:cNvSpPr/>
          <p:nvPr/>
        </p:nvSpPr>
        <p:spPr>
          <a:xfrm>
            <a:off x="444038" y="191516"/>
            <a:ext cx="432435" cy="431800"/>
          </a:xfrm>
          <a:prstGeom prst="ellipse">
            <a:avLst/>
          </a:prstGeom>
          <a:solidFill>
            <a:srgbClr val="792C2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A4E23C41-33A3-9136-9350-6CA120BD1D2C}"/>
              </a:ext>
            </a:extLst>
          </p:cNvPr>
          <p:cNvSpPr/>
          <p:nvPr/>
        </p:nvSpPr>
        <p:spPr>
          <a:xfrm>
            <a:off x="516428" y="829691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08758A0-728A-F5AC-5FF4-7089A5BDC435}"/>
              </a:ext>
            </a:extLst>
          </p:cNvPr>
          <p:cNvSpPr txBox="1"/>
          <p:nvPr/>
        </p:nvSpPr>
        <p:spPr>
          <a:xfrm>
            <a:off x="310875" y="1063161"/>
            <a:ext cx="1152128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zh-CN" altLang="zh-CN" sz="2400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D6CF4521-F16F-52DA-3627-C96D3D784036}"/>
              </a:ext>
            </a:extLst>
          </p:cNvPr>
          <p:cNvSpPr txBox="1"/>
          <p:nvPr/>
        </p:nvSpPr>
        <p:spPr>
          <a:xfrm>
            <a:off x="2258168" y="2035245"/>
            <a:ext cx="3440638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专业必修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金融学原理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会计学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财务管理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53CD863F-CBBE-1C81-6A2E-567615A820E1}"/>
              </a:ext>
            </a:extLst>
          </p:cNvPr>
          <p:cNvSpPr txBox="1"/>
          <p:nvPr/>
        </p:nvSpPr>
        <p:spPr>
          <a:xfrm>
            <a:off x="6096000" y="2035245"/>
            <a:ext cx="4824536" cy="3269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zh-CN" altLang="en-US" sz="2000" b="1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专业选修</a:t>
            </a:r>
            <a:endParaRPr lang="en-US" altLang="zh-CN" sz="2000" b="1" dirty="0">
              <a:solidFill>
                <a:srgbClr val="0F11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财务金融大数据分析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区块链与数字金融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数字化供应链金融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量化金融与量化投资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数智化金融风险管理</a:t>
            </a:r>
          </a:p>
          <a:p>
            <a:pPr marL="1428750" lvl="2" indent="-514350">
              <a:lnSpc>
                <a:spcPct val="150000"/>
              </a:lnSpc>
              <a:buFont typeface="+mj-lt"/>
              <a:buAutoNum type="arabicPeriod"/>
            </a:pP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绿色金融与</a:t>
            </a:r>
            <a:r>
              <a:rPr lang="en-US" altLang="zh-CN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ESG</a:t>
            </a:r>
            <a:r>
              <a:rPr lang="zh-CN" altLang="en-US" sz="2000" dirty="0">
                <a:solidFill>
                  <a:srgbClr val="0F111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数据分析</a:t>
            </a:r>
          </a:p>
        </p:txBody>
      </p:sp>
      <p:pic>
        <p:nvPicPr>
          <p:cNvPr id="10" name="图形 40">
            <a:extLst>
              <a:ext uri="{FF2B5EF4-FFF2-40B4-BE49-F238E27FC236}">
                <a16:creationId xmlns:a16="http://schemas.microsoft.com/office/drawing/2014/main" id="{95066FAD-989A-AC92-4A56-610F574E05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340" y="4583590"/>
            <a:ext cx="2053911" cy="188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1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f3533e0e-8974-4c95-89b4-556a61793c5d"/>
  <p:tag name="COMMONDATA" val="eyJoZGlkIjoiZDk3OGIwOWUzZDQzMTYzNzEyZWFmZjBjYmIxOTViYzcifQ=="/>
  <p:tag name="RESOURCE_RECORD_KEY" val="{&quot;70&quot;:[3323419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1501</Words>
  <Application>Microsoft Macintosh PowerPoint</Application>
  <PresentationFormat>宽屏</PresentationFormat>
  <Paragraphs>178</Paragraphs>
  <Slides>19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等线</vt:lpstr>
      <vt:lpstr>思源黑体 CN Normal</vt:lpstr>
      <vt:lpstr>Microsoft YaHei</vt:lpstr>
      <vt:lpstr>Microsoft YaHei</vt:lpstr>
      <vt:lpstr>Arial</vt:lpstr>
      <vt:lpstr>Calibri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子晗 刘</cp:lastModifiedBy>
  <cp:revision>162</cp:revision>
  <dcterms:created xsi:type="dcterms:W3CDTF">2018-11-26T00:51:00Z</dcterms:created>
  <dcterms:modified xsi:type="dcterms:W3CDTF">2026-08-07T14:45:44Z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0C9C841E20E34E97A294EC9926833B8E_13</vt:lpwstr>
  </property>
  <property fmtid="{D5CDD505-2E9C-101B-9397-08002B2CF9AE}" pid="3" name="KSOProductBuildVer">
    <vt:lpwstr>2052-12.1.0.26381</vt:lpwstr>
  </property>
</Properties>
</file>